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0" r:id="rId1"/>
    <p:sldMasterId id="2147483924" r:id="rId2"/>
  </p:sldMasterIdLst>
  <p:notesMasterIdLst>
    <p:notesMasterId r:id="rId45"/>
  </p:notesMasterIdLst>
  <p:sldIdLst>
    <p:sldId id="379" r:id="rId3"/>
    <p:sldId id="380" r:id="rId4"/>
    <p:sldId id="381" r:id="rId5"/>
    <p:sldId id="382" r:id="rId6"/>
    <p:sldId id="384" r:id="rId7"/>
    <p:sldId id="385" r:id="rId8"/>
    <p:sldId id="386" r:id="rId9"/>
    <p:sldId id="387" r:id="rId10"/>
    <p:sldId id="388" r:id="rId11"/>
    <p:sldId id="389" r:id="rId12"/>
    <p:sldId id="318" r:id="rId13"/>
    <p:sldId id="319" r:id="rId14"/>
    <p:sldId id="329" r:id="rId15"/>
    <p:sldId id="357" r:id="rId16"/>
    <p:sldId id="365" r:id="rId17"/>
    <p:sldId id="366" r:id="rId18"/>
    <p:sldId id="367" r:id="rId19"/>
    <p:sldId id="371" r:id="rId20"/>
    <p:sldId id="372" r:id="rId21"/>
    <p:sldId id="368" r:id="rId22"/>
    <p:sldId id="369" r:id="rId23"/>
    <p:sldId id="370" r:id="rId24"/>
    <p:sldId id="373" r:id="rId25"/>
    <p:sldId id="374" r:id="rId26"/>
    <p:sldId id="375" r:id="rId27"/>
    <p:sldId id="356" r:id="rId28"/>
    <p:sldId id="355" r:id="rId29"/>
    <p:sldId id="358" r:id="rId30"/>
    <p:sldId id="360" r:id="rId31"/>
    <p:sldId id="361" r:id="rId32"/>
    <p:sldId id="359" r:id="rId33"/>
    <p:sldId id="362" r:id="rId34"/>
    <p:sldId id="363" r:id="rId35"/>
    <p:sldId id="376" r:id="rId36"/>
    <p:sldId id="377" r:id="rId37"/>
    <p:sldId id="285" r:id="rId38"/>
    <p:sldId id="280" r:id="rId39"/>
    <p:sldId id="263" r:id="rId40"/>
    <p:sldId id="283" r:id="rId41"/>
    <p:sldId id="284" r:id="rId42"/>
    <p:sldId id="276" r:id="rId43"/>
    <p:sldId id="281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A37"/>
    <a:srgbClr val="FF5A00"/>
    <a:srgbClr val="FF5A02"/>
    <a:srgbClr val="EF7E6D"/>
    <a:srgbClr val="79685A"/>
    <a:srgbClr val="919191"/>
    <a:srgbClr val="225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4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9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94371-3BD4-9A4C-84C7-3F3CA972A120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43F65-FEF1-4E4A-92CC-98038D650C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04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36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7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652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5456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03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92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80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686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808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765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3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796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2028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855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7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0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2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6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9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7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28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685A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AE56D-C5C6-4F3A-A5E1-ECF3025527A5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22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lbs63.n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4D46ED96-1407-5D4E-AE2C-6546EE90F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405" y="732278"/>
            <a:ext cx="2237594" cy="2891931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71A2045B-DB0D-A348-8E90-2CCE3C353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2934" y="3869548"/>
            <a:ext cx="6544521" cy="2228464"/>
          </a:xfrm>
          <a:solidFill>
            <a:srgbClr val="DB5832">
              <a:alpha val="60784"/>
            </a:srgbClr>
          </a:solidFill>
        </p:spPr>
        <p:txBody>
          <a:bodyPr>
            <a:noAutofit/>
          </a:bodyPr>
          <a:lstStyle/>
          <a:p>
            <a:pPr lvl="1" algn="l">
              <a:lnSpc>
                <a:spcPct val="100000"/>
              </a:lnSpc>
              <a:spcBef>
                <a:spcPts val="1450"/>
              </a:spcBef>
            </a:pPr>
            <a:r>
              <a:rPr lang="nl-NL" sz="2800" b="1" dirty="0">
                <a:solidFill>
                  <a:schemeClr val="bg1"/>
                </a:solidFill>
                <a:latin typeface="Raleway" panose="020B0503030101060003" pitchFamily="34" charset="77"/>
              </a:rPr>
              <a:t>Informatieavond</a:t>
            </a:r>
          </a:p>
          <a:p>
            <a:pPr lvl="1" algn="l">
              <a:lnSpc>
                <a:spcPct val="100000"/>
              </a:lnSpc>
              <a:spcBef>
                <a:spcPts val="1450"/>
              </a:spcBef>
            </a:pPr>
            <a:r>
              <a:rPr lang="nl-NL" sz="2800" b="1" dirty="0">
                <a:solidFill>
                  <a:schemeClr val="bg1"/>
                </a:solidFill>
                <a:latin typeface="Raleway" panose="020B0503030101060003" pitchFamily="34" charset="77"/>
              </a:rPr>
              <a:t>Verduurzamen woningen Type C </a:t>
            </a:r>
          </a:p>
          <a:p>
            <a:pPr lvl="1" algn="l">
              <a:lnSpc>
                <a:spcPct val="100000"/>
              </a:lnSpc>
              <a:spcBef>
                <a:spcPts val="1450"/>
              </a:spcBef>
            </a:pPr>
            <a:r>
              <a:rPr lang="nl-NL" sz="2800" b="1" dirty="0" err="1">
                <a:solidFill>
                  <a:schemeClr val="bg1"/>
                </a:solidFill>
                <a:latin typeface="Raleway" panose="020B0503030101060003" pitchFamily="34" charset="77"/>
              </a:rPr>
              <a:t>Fluitersmaat</a:t>
            </a:r>
            <a:endParaRPr lang="nl-NL" sz="200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lvl="1" algn="l"/>
            <a:r>
              <a:rPr lang="nl-NL" sz="2000">
                <a:solidFill>
                  <a:schemeClr val="bg1"/>
                </a:solidFill>
                <a:latin typeface="Raleway" panose="020B0503030101060003" pitchFamily="34" charset="77"/>
              </a:rPr>
              <a:t>11 januari 2021</a:t>
            </a:r>
          </a:p>
          <a:p>
            <a:pPr algn="just"/>
            <a:endParaRPr lang="nl-NL" sz="2800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832E92-74D3-7D44-86D2-94EEC21CB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2934" y="944714"/>
            <a:ext cx="6544521" cy="2679495"/>
          </a:xfrm>
          <a:prstGeom prst="rect">
            <a:avLst/>
          </a:prstGeom>
        </p:spPr>
      </p:pic>
      <p:pic>
        <p:nvPicPr>
          <p:cNvPr id="1026" name="Picture 2" descr="peter van der kleij - De E-novatiewinkel">
            <a:extLst>
              <a:ext uri="{FF2B5EF4-FFF2-40B4-BE49-F238E27FC236}">
                <a16:creationId xmlns:a16="http://schemas.microsoft.com/office/drawing/2014/main" id="{09763B34-4923-2045-A778-F83FD392C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405" y="4076188"/>
            <a:ext cx="2246472" cy="20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8BA0CE6-E5D9-3B46-BB95-EF96AA4DC3A8}"/>
              </a:ext>
            </a:extLst>
          </p:cNvPr>
          <p:cNvSpPr txBox="1"/>
          <p:nvPr/>
        </p:nvSpPr>
        <p:spPr>
          <a:xfrm>
            <a:off x="9019309" y="4364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3A8B768-E567-7040-A2A0-86E79726124D}"/>
              </a:ext>
            </a:extLst>
          </p:cNvPr>
          <p:cNvSpPr txBox="1"/>
          <p:nvPr/>
        </p:nvSpPr>
        <p:spPr>
          <a:xfrm>
            <a:off x="16195964" y="2244436"/>
            <a:ext cx="184731" cy="369332"/>
          </a:xfrm>
          <a:prstGeom prst="rect">
            <a:avLst/>
          </a:prstGeom>
          <a:solidFill>
            <a:srgbClr val="EF7E6D"/>
          </a:solidFill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7959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82470" cy="4601183"/>
          </a:xfrm>
        </p:spPr>
        <p:txBody>
          <a:bodyPr/>
          <a:lstStyle/>
          <a:p>
            <a:r>
              <a:rPr lang="nl-NL"/>
              <a:t>Ventileren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1D1A37"/>
                </a:solidFill>
              </a:rPr>
              <a:t>		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2D1B1-4746-FA40-9EB7-C7CF1E485E72}"/>
              </a:ext>
            </a:extLst>
          </p:cNvPr>
          <p:cNvSpPr txBox="1">
            <a:spLocks/>
          </p:cNvSpPr>
          <p:nvPr/>
        </p:nvSpPr>
        <p:spPr>
          <a:xfrm>
            <a:off x="3652328" y="741404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Natuurlijke ventilatie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51A18F5-0B51-054B-9788-18DDB111B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533" y="2065814"/>
            <a:ext cx="6174667" cy="405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971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Advies</a:t>
            </a:r>
            <a:br>
              <a:rPr lang="nl-NL">
                <a:latin typeface="Raleway" panose="020B0503030101060003" pitchFamily="34" charset="77"/>
              </a:rPr>
            </a:br>
            <a:br>
              <a:rPr lang="nl-NL"/>
            </a:br>
            <a:r>
              <a:rPr lang="nl-NL"/>
              <a:t>Isolatie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786" y="763155"/>
            <a:ext cx="7315200" cy="51206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480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480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480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38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38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sz="380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pic>
        <p:nvPicPr>
          <p:cNvPr id="7" name="Picture 2" descr="Infographic: zoveel kun je besparen met je hoekwoning. Isoleren levert geld op.">
            <a:extLst>
              <a:ext uri="{FF2B5EF4-FFF2-40B4-BE49-F238E27FC236}">
                <a16:creationId xmlns:a16="http://schemas.microsoft.com/office/drawing/2014/main" id="{266B3C5A-D03B-434C-9A5A-6D9D0A90E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1294245"/>
            <a:ext cx="384048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nfographic: zoveel kun je besparen met je tussenwoning. Isoleren levert geld op.">
            <a:extLst>
              <a:ext uri="{FF2B5EF4-FFF2-40B4-BE49-F238E27FC236}">
                <a16:creationId xmlns:a16="http://schemas.microsoft.com/office/drawing/2014/main" id="{C9C3514C-25B7-184D-901D-35F36B52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157" y="1294245"/>
            <a:ext cx="384381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AB21F4-7963-6248-82C2-00384D0A0E98}"/>
              </a:ext>
            </a:extLst>
          </p:cNvPr>
          <p:cNvSpPr txBox="1">
            <a:spLocks/>
          </p:cNvSpPr>
          <p:nvPr/>
        </p:nvSpPr>
        <p:spPr>
          <a:xfrm>
            <a:off x="3801758" y="223279"/>
            <a:ext cx="7380646" cy="859916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Besparing</a:t>
            </a:r>
          </a:p>
        </p:txBody>
      </p:sp>
    </p:spTree>
    <p:extLst>
      <p:ext uri="{BB962C8B-B14F-4D97-AF65-F5344CB8AC3E}">
        <p14:creationId xmlns:p14="http://schemas.microsoft.com/office/powerpoint/2010/main" val="2866597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53E42FE-F0C4-834F-BCA5-D43501FDE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209" y="3916575"/>
            <a:ext cx="6076566" cy="21883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34" y="1645980"/>
            <a:ext cx="2947482" cy="4458985"/>
          </a:xfrm>
        </p:spPr>
        <p:txBody>
          <a:bodyPr>
            <a:normAutofit fontScale="90000"/>
          </a:bodyPr>
          <a:lstStyle/>
          <a:p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Subsidie vanaf 1-1-1-2021</a:t>
            </a: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3589DBB-4726-E543-B25E-383A9A61E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209" y="1108967"/>
            <a:ext cx="6076566" cy="337204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CB5BB6-902B-2D41-AD6F-D5B38DCAE125}"/>
              </a:ext>
            </a:extLst>
          </p:cNvPr>
          <p:cNvSpPr txBox="1">
            <a:spLocks/>
          </p:cNvSpPr>
          <p:nvPr/>
        </p:nvSpPr>
        <p:spPr>
          <a:xfrm>
            <a:off x="3801758" y="223279"/>
            <a:ext cx="7380646" cy="859916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Subsidie</a:t>
            </a:r>
          </a:p>
        </p:txBody>
      </p:sp>
    </p:spTree>
    <p:extLst>
      <p:ext uri="{BB962C8B-B14F-4D97-AF65-F5344CB8AC3E}">
        <p14:creationId xmlns:p14="http://schemas.microsoft.com/office/powerpoint/2010/main" val="1085080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34" y="1645980"/>
            <a:ext cx="2947482" cy="4458985"/>
          </a:xfrm>
        </p:spPr>
        <p:txBody>
          <a:bodyPr>
            <a:normAutofit fontScale="90000"/>
          </a:bodyPr>
          <a:lstStyle/>
          <a:p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Subsidie vanaf 1-1-1-2021</a:t>
            </a: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0800A7A-8008-F443-92A0-ADE6F1D86C14}"/>
              </a:ext>
            </a:extLst>
          </p:cNvPr>
          <p:cNvSpPr txBox="1"/>
          <p:nvPr/>
        </p:nvSpPr>
        <p:spPr>
          <a:xfrm>
            <a:off x="4731731" y="2551837"/>
            <a:ext cx="6727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latin typeface="Raleway" panose="020B0503030101060003" pitchFamily="34" charset="77"/>
              </a:rPr>
              <a:t>Warmtepomp: ca. € 2100 / 2800,-</a:t>
            </a:r>
          </a:p>
          <a:p>
            <a:endParaRPr lang="nl-NL" sz="2400"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latin typeface="Raleway" panose="020B0503030101060003" pitchFamily="34" charset="77"/>
              </a:rPr>
              <a:t>Zonneboiler: € 760,- / 1330,-</a:t>
            </a:r>
          </a:p>
          <a:p>
            <a:endParaRPr lang="nl-NL" sz="2400">
              <a:latin typeface="Raleway" panose="020B0503030101060003" pitchFamily="34" charset="77"/>
            </a:endParaRPr>
          </a:p>
          <a:p>
            <a:r>
              <a:rPr lang="nl-NL" sz="2400" err="1">
                <a:latin typeface="Raleway" panose="020B0503030101060003" pitchFamily="34" charset="77"/>
              </a:rPr>
              <a:t>https</a:t>
            </a:r>
            <a:r>
              <a:rPr lang="nl-NL" sz="2400">
                <a:latin typeface="Raleway" panose="020B0503030101060003" pitchFamily="34" charset="77"/>
              </a:rPr>
              <a:t>://</a:t>
            </a:r>
            <a:r>
              <a:rPr lang="nl-NL" sz="2400" err="1">
                <a:latin typeface="Raleway" panose="020B0503030101060003" pitchFamily="34" charset="77"/>
              </a:rPr>
              <a:t>www.rvo.nl</a:t>
            </a:r>
            <a:r>
              <a:rPr lang="nl-NL" sz="2400">
                <a:latin typeface="Raleway" panose="020B0503030101060003" pitchFamily="34" charset="77"/>
              </a:rPr>
              <a:t>/subsidie-en-financieringswijzer/</a:t>
            </a:r>
            <a:r>
              <a:rPr lang="nl-NL" sz="2400" err="1">
                <a:latin typeface="Raleway" panose="020B0503030101060003" pitchFamily="34" charset="77"/>
              </a:rPr>
              <a:t>isde</a:t>
            </a:r>
            <a:r>
              <a:rPr lang="nl-NL" sz="2400">
                <a:latin typeface="Raleway" panose="020B0503030101060003" pitchFamily="34" charset="77"/>
              </a:rPr>
              <a:t>/woningeigenaren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0D013D-14F1-FE4D-8CF6-67F1AD3B3452}"/>
              </a:ext>
            </a:extLst>
          </p:cNvPr>
          <p:cNvSpPr txBox="1">
            <a:spLocks/>
          </p:cNvSpPr>
          <p:nvPr/>
        </p:nvSpPr>
        <p:spPr>
          <a:xfrm>
            <a:off x="3866729" y="759045"/>
            <a:ext cx="7380646" cy="859916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Subsidie</a:t>
            </a:r>
          </a:p>
        </p:txBody>
      </p:sp>
    </p:spTree>
    <p:extLst>
      <p:ext uri="{BB962C8B-B14F-4D97-AF65-F5344CB8AC3E}">
        <p14:creationId xmlns:p14="http://schemas.microsoft.com/office/powerpoint/2010/main" val="1111890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Onderwerpen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400">
                <a:solidFill>
                  <a:srgbClr val="FF5A00"/>
                </a:solidFill>
              </a:rPr>
              <a:t>Spouwisolatie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>
                <a:solidFill>
                  <a:srgbClr val="FF5A00"/>
                </a:solidFill>
              </a:rPr>
              <a:t>Voegwerk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>
                <a:solidFill>
                  <a:srgbClr val="FF5A00"/>
                </a:solidFill>
              </a:rPr>
              <a:t>Isoleren vloer boven de carport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>
                <a:solidFill>
                  <a:srgbClr val="FF5A00"/>
                </a:solidFill>
              </a:rPr>
              <a:t>Vervangen glas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>
                <a:solidFill>
                  <a:srgbClr val="FF5A00"/>
                </a:solidFill>
              </a:rPr>
              <a:t>Schimmel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>
                <a:solidFill>
                  <a:srgbClr val="FF5A00"/>
                </a:solidFill>
              </a:rPr>
              <a:t>Ventilatie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>
                <a:solidFill>
                  <a:srgbClr val="FF5A00"/>
                </a:solidFill>
              </a:rPr>
              <a:t>Isolatie en tochtwering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>
                <a:solidFill>
                  <a:srgbClr val="FF5A00"/>
                </a:solidFill>
              </a:rPr>
              <a:t>Mogelijkheden tot uitbreiding</a:t>
            </a:r>
          </a:p>
        </p:txBody>
      </p:sp>
    </p:spTree>
    <p:extLst>
      <p:ext uri="{BB962C8B-B14F-4D97-AF65-F5344CB8AC3E}">
        <p14:creationId xmlns:p14="http://schemas.microsoft.com/office/powerpoint/2010/main" val="1048820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1. spouwmuurisolatie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FF5A00"/>
                </a:solidFill>
              </a:rPr>
              <a:t>Geconstateerd: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Spouw 80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Glaswol 40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Isolatie ligt deels tegen buitenspouwblad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Speciebaarden</a:t>
            </a:r>
          </a:p>
        </p:txBody>
      </p:sp>
    </p:spTree>
    <p:extLst>
      <p:ext uri="{BB962C8B-B14F-4D97-AF65-F5344CB8AC3E}">
        <p14:creationId xmlns:p14="http://schemas.microsoft.com/office/powerpoint/2010/main" val="449119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1. spouwmuurisolatie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FF5A00"/>
                </a:solidFill>
              </a:rPr>
              <a:t>Probleem?:</a:t>
            </a:r>
          </a:p>
          <a:p>
            <a:r>
              <a:rPr lang="nl-NL" sz="2400">
                <a:solidFill>
                  <a:srgbClr val="FF5A00"/>
                </a:solidFill>
              </a:rPr>
              <a:t>Overlegd met Comfort Company: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Met het schuim wordt het glaswol op zijn plaats gedrukt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Speciebaarden lijken niet de hele spouw te vullen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De betonlateien vormen koudebruggen</a:t>
            </a:r>
          </a:p>
        </p:txBody>
      </p:sp>
    </p:spTree>
    <p:extLst>
      <p:ext uri="{BB962C8B-B14F-4D97-AF65-F5344CB8AC3E}">
        <p14:creationId xmlns:p14="http://schemas.microsoft.com/office/powerpoint/2010/main" val="1975584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1. spouwmuurisolatie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FF5A00"/>
                </a:solidFill>
              </a:rPr>
              <a:t>Probleem?:</a:t>
            </a:r>
          </a:p>
          <a:p>
            <a:r>
              <a:rPr lang="nl-NL" sz="2400">
                <a:solidFill>
                  <a:srgbClr val="FF5A00"/>
                </a:solidFill>
              </a:rPr>
              <a:t>Overlegd met Comfort Company: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Met het schuim wordt het glaswol op zijn plaats gedrukt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Speciebaarden lijken niet de hele spouw te vullen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De betonlateien vormen koudebruggen</a:t>
            </a:r>
          </a:p>
          <a:p>
            <a:endParaRPr lang="nl-NL" sz="2400">
              <a:solidFill>
                <a:srgbClr val="FF5A00"/>
              </a:solidFill>
            </a:endParaRPr>
          </a:p>
          <a:p>
            <a:r>
              <a:rPr lang="nl-NL" sz="2400">
                <a:solidFill>
                  <a:srgbClr val="FF5A00"/>
                </a:solidFill>
              </a:rPr>
              <a:t>Volgens hen kan het zonder probleem</a:t>
            </a:r>
          </a:p>
          <a:p>
            <a:endParaRPr lang="nl-NL" sz="2400">
              <a:solidFill>
                <a:srgbClr val="FF5A00"/>
              </a:solidFill>
            </a:endParaRPr>
          </a:p>
          <a:p>
            <a:r>
              <a:rPr lang="nl-NL" sz="2400">
                <a:solidFill>
                  <a:srgbClr val="FF5A00"/>
                </a:solidFill>
              </a:rPr>
              <a:t>Mijn advies daarbij: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Vochtgehalte in de woning niet te hoog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Ventilatie op orde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Voegwerk goed</a:t>
            </a:r>
          </a:p>
        </p:txBody>
      </p:sp>
    </p:spTree>
    <p:extLst>
      <p:ext uri="{BB962C8B-B14F-4D97-AF65-F5344CB8AC3E}">
        <p14:creationId xmlns:p14="http://schemas.microsoft.com/office/powerpoint/2010/main" val="2727518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2. voegwerk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FF5A00"/>
                </a:solidFill>
              </a:rPr>
              <a:t>Het voegwerk is matig tot slecht</a:t>
            </a:r>
          </a:p>
          <a:p>
            <a:r>
              <a:rPr lang="nl-NL" sz="2400">
                <a:solidFill>
                  <a:srgbClr val="FF5A00"/>
                </a:solidFill>
              </a:rPr>
              <a:t>Probleem: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Vochtige buitenmuur (kouder)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Vorstschade stenen mogelijk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Mogelijk vochtdoorslag bij na-isoleren spouw</a:t>
            </a:r>
          </a:p>
        </p:txBody>
      </p:sp>
    </p:spTree>
    <p:extLst>
      <p:ext uri="{BB962C8B-B14F-4D97-AF65-F5344CB8AC3E}">
        <p14:creationId xmlns:p14="http://schemas.microsoft.com/office/powerpoint/2010/main" val="1382346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2. voegwerk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FF5A00"/>
                </a:solidFill>
              </a:rPr>
              <a:t>Het voegwerk is matig tot slecht</a:t>
            </a:r>
          </a:p>
          <a:p>
            <a:r>
              <a:rPr lang="nl-NL" sz="2400">
                <a:solidFill>
                  <a:srgbClr val="FF5A00"/>
                </a:solidFill>
              </a:rPr>
              <a:t>Probleem: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Vochtige buitenmuur (kouder)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Vorstschade mogelijk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Mogelijk vochtdoorslag bij na-isoleren spouw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>
              <a:solidFill>
                <a:srgbClr val="FF5A00"/>
              </a:solidFill>
            </a:endParaRPr>
          </a:p>
          <a:p>
            <a:r>
              <a:rPr lang="nl-NL" sz="2400">
                <a:solidFill>
                  <a:srgbClr val="FF5A00"/>
                </a:solidFill>
              </a:rPr>
              <a:t>Oplossing: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Voegwerk vervangen</a:t>
            </a:r>
          </a:p>
        </p:txBody>
      </p:sp>
    </p:spTree>
    <p:extLst>
      <p:ext uri="{BB962C8B-B14F-4D97-AF65-F5344CB8AC3E}">
        <p14:creationId xmlns:p14="http://schemas.microsoft.com/office/powerpoint/2010/main" val="857702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Onderwerpen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898" y="2100469"/>
            <a:ext cx="4521111" cy="400938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>
              <a:lnSpc>
                <a:spcPct val="85000"/>
              </a:lnSpc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Jullie woningen</a:t>
            </a:r>
          </a:p>
          <a:p>
            <a:pPr lvl="1">
              <a:lnSpc>
                <a:spcPct val="85000"/>
              </a:lnSpc>
            </a:pPr>
            <a:r>
              <a:rPr lang="nl-NL" sz="2000" dirty="0">
                <a:solidFill>
                  <a:srgbClr val="1D1A37"/>
                </a:solidFill>
                <a:latin typeface="Raleway" panose="020B0503030101060003" pitchFamily="34" charset="77"/>
              </a:rPr>
              <a:t>Energiehuishouding</a:t>
            </a:r>
          </a:p>
          <a:p>
            <a:pPr lvl="1">
              <a:lnSpc>
                <a:spcPct val="85000"/>
              </a:lnSpc>
            </a:pPr>
            <a:r>
              <a:rPr lang="nl-NL" sz="2000" dirty="0">
                <a:solidFill>
                  <a:srgbClr val="1D1A37"/>
                </a:solidFill>
                <a:latin typeface="Raleway" panose="020B0503030101060003" pitchFamily="34" charset="77"/>
              </a:rPr>
              <a:t>Wensen</a:t>
            </a:r>
          </a:p>
          <a:p>
            <a:pPr lvl="1">
              <a:lnSpc>
                <a:spcPct val="85000"/>
              </a:lnSpc>
            </a:pPr>
            <a:r>
              <a:rPr lang="nl-NL" sz="2000" dirty="0">
                <a:solidFill>
                  <a:srgbClr val="1D1A37"/>
                </a:solidFill>
                <a:latin typeface="Raleway" panose="020B0503030101060003" pitchFamily="34" charset="77"/>
              </a:rPr>
              <a:t>Ongemakken</a:t>
            </a:r>
          </a:p>
          <a:p>
            <a:pPr lvl="1">
              <a:lnSpc>
                <a:spcPct val="85000"/>
              </a:lnSpc>
            </a:pPr>
            <a:r>
              <a:rPr lang="nl-NL" sz="2000" dirty="0">
                <a:solidFill>
                  <a:srgbClr val="1D1A37"/>
                </a:solidFill>
                <a:latin typeface="Raleway" panose="020B0503030101060003" pitchFamily="34" charset="77"/>
              </a:rPr>
              <a:t>V</a:t>
            </a:r>
            <a:r>
              <a:rPr lang="nl-NL" sz="2200" dirty="0">
                <a:solidFill>
                  <a:srgbClr val="1D1A37"/>
                </a:solidFill>
                <a:latin typeface="Raleway" panose="020B0503030101060003" pitchFamily="34" charset="77"/>
              </a:rPr>
              <a:t>ragen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Isoleren en gezond binnenklimaat</a:t>
            </a:r>
          </a:p>
          <a:p>
            <a:pPr marL="502920" lvl="1" indent="0">
              <a:lnSpc>
                <a:spcPct val="85000"/>
              </a:lnSpc>
              <a:spcAft>
                <a:spcPts val="300"/>
              </a:spcAft>
              <a:buNone/>
            </a:pPr>
            <a:endParaRPr lang="nl-NL" sz="1600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lvl="1"/>
            <a:endParaRPr lang="nl-NL" sz="20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502920" lvl="1" indent="0">
              <a:buNone/>
            </a:pPr>
            <a:endParaRPr lang="nl-NL" sz="2000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lvl="1"/>
            <a:endParaRPr lang="nl-NL" sz="2000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endParaRPr lang="nl-NL" dirty="0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pic>
        <p:nvPicPr>
          <p:cNvPr id="20484" name="Picture 4" descr="Hulp bij financiering voor verduurzamen woning - Consumind">
            <a:extLst>
              <a:ext uri="{FF2B5EF4-FFF2-40B4-BE49-F238E27FC236}">
                <a16:creationId xmlns:a16="http://schemas.microsoft.com/office/drawing/2014/main" id="{731AA9B8-D341-8043-8DC4-A54C8F5EE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483" y="3699164"/>
            <a:ext cx="3040414" cy="216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ED1A22-ECC8-5744-890B-AB8048CC9D5A}"/>
              </a:ext>
            </a:extLst>
          </p:cNvPr>
          <p:cNvSpPr txBox="1">
            <a:spLocks/>
          </p:cNvSpPr>
          <p:nvPr/>
        </p:nvSpPr>
        <p:spPr>
          <a:xfrm>
            <a:off x="3913898" y="748146"/>
            <a:ext cx="7695451" cy="753035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endParaRPr lang="nl-NL" sz="32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502920" lvl="1" indent="0">
              <a:buNone/>
            </a:pPr>
            <a:r>
              <a:rPr lang="nl-NL" sz="3200" b="1" dirty="0">
                <a:solidFill>
                  <a:srgbClr val="1D1A37"/>
                </a:solidFill>
                <a:latin typeface="Raleway" panose="020B0503030101060003" pitchFamily="34" charset="77"/>
              </a:rPr>
              <a:t>Verduurzamen woningen</a:t>
            </a:r>
          </a:p>
          <a:p>
            <a:pPr marL="502920" lvl="1" indent="0">
              <a:buNone/>
            </a:pPr>
            <a:endParaRPr lang="nl-NL" sz="3000" dirty="0">
              <a:solidFill>
                <a:srgbClr val="225F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3. isoleren boven de carport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44A7856-C188-435C-AE38-321F2EF28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" b="4833"/>
          <a:stretch/>
        </p:blipFill>
        <p:spPr>
          <a:xfrm>
            <a:off x="1887259" y="1031846"/>
            <a:ext cx="6845680" cy="5551517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C0BF6F18-FD11-4EB9-8D77-863C4D186949}"/>
              </a:ext>
            </a:extLst>
          </p:cNvPr>
          <p:cNvSpPr/>
          <p:nvPr/>
        </p:nvSpPr>
        <p:spPr>
          <a:xfrm>
            <a:off x="1954635" y="4748169"/>
            <a:ext cx="3674378" cy="1761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091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3. isoleren boven de carport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BAD6A01-3F78-45CD-B172-7E7170080C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89" t="7527" r="9455" b="31223"/>
          <a:stretch/>
        </p:blipFill>
        <p:spPr>
          <a:xfrm>
            <a:off x="609600" y="1270131"/>
            <a:ext cx="4932296" cy="379182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246ED30-D008-4370-9081-F8C219BC15E0}"/>
              </a:ext>
            </a:extLst>
          </p:cNvPr>
          <p:cNvSpPr txBox="1"/>
          <p:nvPr/>
        </p:nvSpPr>
        <p:spPr>
          <a:xfrm>
            <a:off x="6241409" y="1786856"/>
            <a:ext cx="43874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F5A00"/>
                </a:solidFill>
              </a:rPr>
              <a:t>Isolatie afgewerkt met b.v. Rockpanel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F5A00"/>
                </a:solidFill>
              </a:rPr>
              <a:t>Afgedekt met een waterslag/</a:t>
            </a:r>
            <a:r>
              <a:rPr lang="nl-NL" err="1">
                <a:solidFill>
                  <a:srgbClr val="FF5A00"/>
                </a:solidFill>
              </a:rPr>
              <a:t>z</a:t>
            </a:r>
            <a:r>
              <a:rPr lang="nl-NL">
                <a:solidFill>
                  <a:srgbClr val="FF5A00"/>
                </a:solidFill>
              </a:rPr>
              <a:t>-profiel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F5A00"/>
                </a:solidFill>
              </a:rPr>
              <a:t>Koudebrug is beperkt probleem, eventueel </a:t>
            </a:r>
            <a:r>
              <a:rPr lang="nl-NL" err="1">
                <a:solidFill>
                  <a:srgbClr val="FF5A00"/>
                </a:solidFill>
              </a:rPr>
              <a:t>foamglas</a:t>
            </a:r>
            <a:r>
              <a:rPr lang="nl-NL">
                <a:solidFill>
                  <a:srgbClr val="FF5A00"/>
                </a:solidFill>
              </a:rPr>
              <a:t> aanbrengen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>
              <a:solidFill>
                <a:srgbClr val="FF5A00"/>
              </a:solidFill>
            </a:endParaRPr>
          </a:p>
          <a:p>
            <a:r>
              <a:rPr lang="nl-NL">
                <a:solidFill>
                  <a:srgbClr val="FF5A00"/>
                </a:solidFill>
              </a:rPr>
              <a:t>Aanvullend eventueel de vloer afwerken met </a:t>
            </a:r>
            <a:r>
              <a:rPr lang="nl-NL" err="1">
                <a:solidFill>
                  <a:srgbClr val="FF5A00"/>
                </a:solidFill>
              </a:rPr>
              <a:t>Fermacell</a:t>
            </a:r>
            <a:r>
              <a:rPr lang="nl-NL">
                <a:solidFill>
                  <a:srgbClr val="FF5A00"/>
                </a:solidFill>
              </a:rPr>
              <a:t> </a:t>
            </a:r>
            <a:r>
              <a:rPr lang="nl-NL" err="1">
                <a:solidFill>
                  <a:srgbClr val="FF5A00"/>
                </a:solidFill>
              </a:rPr>
              <a:t>Estrich</a:t>
            </a:r>
            <a:r>
              <a:rPr lang="nl-NL">
                <a:solidFill>
                  <a:srgbClr val="FF5A00"/>
                </a:solidFill>
              </a:rPr>
              <a:t> elementen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6D21BC4-B900-4983-A056-CB4DFF5747E4}"/>
              </a:ext>
            </a:extLst>
          </p:cNvPr>
          <p:cNvSpPr txBox="1"/>
          <p:nvPr/>
        </p:nvSpPr>
        <p:spPr>
          <a:xfrm>
            <a:off x="3221372" y="1199626"/>
            <a:ext cx="14680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>
                <a:solidFill>
                  <a:srgbClr val="FF5A00"/>
                </a:solidFill>
              </a:rPr>
              <a:t>koudebrug</a:t>
            </a:r>
            <a:endParaRPr lang="nl-NL" sz="200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8E71BFB-9045-4903-8C17-32AC01FBF273}"/>
              </a:ext>
            </a:extLst>
          </p:cNvPr>
          <p:cNvSpPr txBox="1"/>
          <p:nvPr/>
        </p:nvSpPr>
        <p:spPr>
          <a:xfrm>
            <a:off x="914400" y="1367406"/>
            <a:ext cx="14545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 err="1">
                <a:solidFill>
                  <a:srgbClr val="FF5A00"/>
                </a:solidFill>
              </a:rPr>
              <a:t>z</a:t>
            </a:r>
            <a:r>
              <a:rPr lang="nl-NL" sz="2000">
                <a:solidFill>
                  <a:srgbClr val="FF5A00"/>
                </a:solidFill>
              </a:rPr>
              <a:t>-profiel</a:t>
            </a:r>
            <a:endParaRPr lang="nl-NL" sz="200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4A5ECC5-859E-4456-BC83-F6943B037D64}"/>
              </a:ext>
            </a:extLst>
          </p:cNvPr>
          <p:cNvSpPr txBox="1"/>
          <p:nvPr/>
        </p:nvSpPr>
        <p:spPr>
          <a:xfrm>
            <a:off x="3075748" y="4581788"/>
            <a:ext cx="14545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>
                <a:solidFill>
                  <a:srgbClr val="FF5A00"/>
                </a:solidFill>
              </a:rPr>
              <a:t>isolatie</a:t>
            </a:r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1821009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4. vervangen glas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FF5A00"/>
                </a:solidFill>
              </a:rPr>
              <a:t>Mogelijkheden: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HR++ in bestaande kozijnen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HR++ in nieuwe kozijnen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Tripleglas in nieuwe kozijnen</a:t>
            </a:r>
          </a:p>
          <a:p>
            <a:endParaRPr lang="nl-NL" sz="2400">
              <a:solidFill>
                <a:srgbClr val="FF5A00"/>
              </a:solidFill>
            </a:endParaRPr>
          </a:p>
          <a:p>
            <a:r>
              <a:rPr lang="nl-NL" sz="2400">
                <a:solidFill>
                  <a:srgbClr val="FF5A00"/>
                </a:solidFill>
              </a:rPr>
              <a:t>Ventilatieroosters?</a:t>
            </a:r>
          </a:p>
        </p:txBody>
      </p:sp>
    </p:spTree>
    <p:extLst>
      <p:ext uri="{BB962C8B-B14F-4D97-AF65-F5344CB8AC3E}">
        <p14:creationId xmlns:p14="http://schemas.microsoft.com/office/powerpoint/2010/main" val="399520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4. vervangen glas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FF5A00"/>
                </a:solidFill>
              </a:rPr>
              <a:t>HR++, aandachtspunten: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U = 1,2 bij spouw 13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U = 1,1 bij spouw 15-20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Glas met U=1,0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Opdekglaslatten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>
              <a:solidFill>
                <a:srgbClr val="FF5A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Tochtwering draaiende delen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Tochtdichting rond de kozijnen</a:t>
            </a:r>
          </a:p>
        </p:txBody>
      </p:sp>
    </p:spTree>
    <p:extLst>
      <p:ext uri="{BB962C8B-B14F-4D97-AF65-F5344CB8AC3E}">
        <p14:creationId xmlns:p14="http://schemas.microsoft.com/office/powerpoint/2010/main" val="3017806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4. vervangen glas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FF5A00"/>
                </a:solidFill>
              </a:rPr>
              <a:t>Triple glas, comfortabel door minder koudestraling</a:t>
            </a:r>
          </a:p>
          <a:p>
            <a:r>
              <a:rPr lang="nl-NL" sz="2400">
                <a:solidFill>
                  <a:srgbClr val="FF5A00"/>
                </a:solidFill>
              </a:rPr>
              <a:t>Aandachtspunten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U = 0,6-0,7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Minder licht en minder zon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Glas is niet langer het koudste vlak! Risico schimmel</a:t>
            </a:r>
          </a:p>
          <a:p>
            <a:r>
              <a:rPr lang="nl-NL" sz="2400">
                <a:solidFill>
                  <a:srgbClr val="FF5A00"/>
                </a:solidFill>
              </a:rPr>
              <a:t>	klein bestaand ruitje laten zitten als ‘vochtvreter’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>
              <a:solidFill>
                <a:srgbClr val="FF5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86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4. vervangen glas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FF5A00"/>
                </a:solidFill>
              </a:rPr>
              <a:t>Nieuwe kozijnen, aandachtspunten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Kozijnen luchtdicht laten inbouwen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Sluitwerk ‘knevelend’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>
              <a:solidFill>
                <a:srgbClr val="FF5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97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67207" cy="1176657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2"/>
                </a:solidFill>
              </a:rPr>
              <a:t>5. schimmel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85" y="1177064"/>
            <a:ext cx="6862395" cy="511467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30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5. oorzaken schimmel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Teveel vocht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 koude oppervlakken</a:t>
            </a:r>
          </a:p>
        </p:txBody>
      </p:sp>
    </p:spTree>
    <p:extLst>
      <p:ext uri="{BB962C8B-B14F-4D97-AF65-F5344CB8AC3E}">
        <p14:creationId xmlns:p14="http://schemas.microsoft.com/office/powerpoint/2010/main" val="2882332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5. oorzaken schimmel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Teveel vocht: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Vochtproductie beperken: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Geen was binnen drogen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 afzuigen waar het geproduceerd wordt (b.v. afzuigkap)</a:t>
            </a:r>
          </a:p>
        </p:txBody>
      </p:sp>
    </p:spTree>
    <p:extLst>
      <p:ext uri="{BB962C8B-B14F-4D97-AF65-F5344CB8AC3E}">
        <p14:creationId xmlns:p14="http://schemas.microsoft.com/office/powerpoint/2010/main" val="3985376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5. oorzaken schimmel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Teveel vocht: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Vochtproductie beperken: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Geen was binnen drogen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 afzuigen waar het geproduceerd wordt (b.v. afzuigkap)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Ventileren, d.w.z.: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Continue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Gecontroleerd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Afzuiging in ‘natte ruimten’ (badkamer, keuken, toilet, wasruimte)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Luchttoevoer in de verblijfsruimten (leefruimten)</a:t>
            </a:r>
          </a:p>
        </p:txBody>
      </p:sp>
    </p:spTree>
    <p:extLst>
      <p:ext uri="{BB962C8B-B14F-4D97-AF65-F5344CB8AC3E}">
        <p14:creationId xmlns:p14="http://schemas.microsoft.com/office/powerpoint/2010/main" val="299074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" y="1404680"/>
            <a:ext cx="3202339" cy="521202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r>
              <a:rPr lang="nl-NL" dirty="0"/>
              <a:t>Jullie wensen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Jullie ongemakken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188" y="1506070"/>
            <a:ext cx="6418630" cy="5212021"/>
          </a:xfrm>
        </p:spPr>
        <p:txBody>
          <a:bodyPr anchor="t" anchorCtr="0">
            <a:normAutofit/>
          </a:bodyPr>
          <a:lstStyle/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Meer comfort</a:t>
            </a: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Energie besparen zonder grote investeringen</a:t>
            </a: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Stap voor stap verduurzamen</a:t>
            </a:r>
          </a:p>
          <a:p>
            <a:pPr marL="0" indent="0">
              <a:buNone/>
            </a:pPr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Tocht over de vloer</a:t>
            </a: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Kou van de ramen</a:t>
            </a: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Vocht schimmel en muffe kleren</a:t>
            </a: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Slechte ventilatie</a:t>
            </a:r>
          </a:p>
          <a:p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lvl="1"/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endParaRPr lang="nl-NL" dirty="0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A837FA-822C-654C-9F68-15A0671582A2}"/>
              </a:ext>
            </a:extLst>
          </p:cNvPr>
          <p:cNvSpPr txBox="1">
            <a:spLocks/>
          </p:cNvSpPr>
          <p:nvPr/>
        </p:nvSpPr>
        <p:spPr>
          <a:xfrm>
            <a:off x="3695188" y="753035"/>
            <a:ext cx="7695451" cy="753035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endParaRPr lang="nl-NL" sz="32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502920" lvl="1" indent="0">
              <a:buNone/>
            </a:pPr>
            <a:r>
              <a:rPr lang="nl-NL" sz="3200" b="1" dirty="0">
                <a:solidFill>
                  <a:srgbClr val="1D1A37"/>
                </a:solidFill>
                <a:latin typeface="Raleway" panose="020B0503030101060003" pitchFamily="34" charset="77"/>
              </a:rPr>
              <a:t>Verduurzamen woningen</a:t>
            </a:r>
          </a:p>
          <a:p>
            <a:pPr marL="502920" lvl="1" indent="0">
              <a:buNone/>
            </a:pPr>
            <a:endParaRPr lang="nl-NL" sz="3000" dirty="0">
              <a:solidFill>
                <a:srgbClr val="225F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02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5. oorzaken schimmel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Teveel vocht: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Vochtproductie beperken: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Geen was binnen drogen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 afzuigen waar het geproduceerd wordt (b.v. afzuigkap)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Ventileren, d.w.z.: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Continue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Gecontroleerd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Afzuiging in ‘natte ruimten’ (badkamer, keuken, toilet, wasruimte)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Luchttoevoer in de verblijfsruimten (leefruimten)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Bouwkundig: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Gelijkmatig verwarmen/compartimenteren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Koudebruggen vermijden of isoleren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Eén slecht isolerend ruitje als ‘vochtvreter’</a:t>
            </a:r>
          </a:p>
        </p:txBody>
      </p:sp>
    </p:spTree>
    <p:extLst>
      <p:ext uri="{BB962C8B-B14F-4D97-AF65-F5344CB8AC3E}">
        <p14:creationId xmlns:p14="http://schemas.microsoft.com/office/powerpoint/2010/main" val="1454382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 fontScale="90000"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5. Schimmel door koudebrug  </a:t>
            </a:r>
            <a:r>
              <a:rPr lang="nl-NL" sz="2400" b="1">
                <a:solidFill>
                  <a:srgbClr val="FF5A00"/>
                </a:solidFill>
              </a:rPr>
              <a:t>(= onvoldoende geïsoleerd detail)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4" name="Afbeelding 3" descr="Afbeelding met muur, binnen, plafond&#10;&#10;Automatisch gegenereerde beschrijving">
            <a:extLst>
              <a:ext uri="{FF2B5EF4-FFF2-40B4-BE49-F238E27FC236}">
                <a16:creationId xmlns:a16="http://schemas.microsoft.com/office/drawing/2014/main" id="{2D000EB5-FD6A-46F4-B7C8-54AA63B63C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2" t="17982" r="27085" b="23902"/>
          <a:stretch/>
        </p:blipFill>
        <p:spPr>
          <a:xfrm>
            <a:off x="7711756" y="1392572"/>
            <a:ext cx="3695873" cy="2432808"/>
          </a:xfrm>
          <a:prstGeom prst="rect">
            <a:avLst/>
          </a:prstGeom>
        </p:spPr>
      </p:pic>
      <p:pic>
        <p:nvPicPr>
          <p:cNvPr id="22" name="Afbeelding 21" descr="Afbeelding met tekst&#10;&#10;Automatisch gegenereerde beschrijving">
            <a:extLst>
              <a:ext uri="{FF2B5EF4-FFF2-40B4-BE49-F238E27FC236}">
                <a16:creationId xmlns:a16="http://schemas.microsoft.com/office/drawing/2014/main" id="{B5634406-F03F-4D29-A422-01943041F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35" y="1031846"/>
            <a:ext cx="6388683" cy="479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94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5. Schimmel door koudebrug</a:t>
            </a:r>
            <a:endParaRPr lang="nl-NL" sz="3600" b="1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6" name="Afbeelding 5" descr="Afbeelding met binnen, muur, vloer, kamer&#10;&#10;Automatisch gegenereerde beschrijving">
            <a:extLst>
              <a:ext uri="{FF2B5EF4-FFF2-40B4-BE49-F238E27FC236}">
                <a16:creationId xmlns:a16="http://schemas.microsoft.com/office/drawing/2014/main" id="{1CFA6365-5026-4D15-9E1A-3479F8656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82" r="8804" b="57336"/>
          <a:stretch/>
        </p:blipFill>
        <p:spPr>
          <a:xfrm>
            <a:off x="7097086" y="1031846"/>
            <a:ext cx="3355597" cy="2338524"/>
          </a:xfrm>
          <a:prstGeom prst="rect">
            <a:avLst/>
          </a:prstGeom>
        </p:spPr>
      </p:pic>
      <p:pic>
        <p:nvPicPr>
          <p:cNvPr id="9" name="Afbeelding 8" descr="Afbeelding met tekst, monitor, binnen, scherm&#10;&#10;Automatisch gegenereerde beschrijving">
            <a:extLst>
              <a:ext uri="{FF2B5EF4-FFF2-40B4-BE49-F238E27FC236}">
                <a16:creationId xmlns:a16="http://schemas.microsoft.com/office/drawing/2014/main" id="{023BFCEF-47C2-4CF9-AFE9-187D8B076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48" y="1031846"/>
            <a:ext cx="5710109" cy="42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4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5. Schimmel door koudebrug</a:t>
            </a:r>
            <a:endParaRPr lang="nl-NL" sz="3600" b="1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13" name="Afbeelding 12" descr="Afbeelding met tekst, licht&#10;&#10;Automatisch gegenereerde beschrijving">
            <a:extLst>
              <a:ext uri="{FF2B5EF4-FFF2-40B4-BE49-F238E27FC236}">
                <a16:creationId xmlns:a16="http://schemas.microsoft.com/office/drawing/2014/main" id="{A774675B-190C-4602-A076-63E58ED1C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0" y="1120631"/>
            <a:ext cx="6392409" cy="479430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855F220-E413-4457-9D36-0163E7353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829" y="1722102"/>
            <a:ext cx="36099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75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6. ventilatie</a:t>
            </a:r>
            <a:endParaRPr lang="nl-NL" sz="3600" b="1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 startAt="3"/>
            </a:pPr>
            <a:r>
              <a:rPr lang="nl-NL" sz="2400">
                <a:solidFill>
                  <a:srgbClr val="FF5A00"/>
                </a:solidFill>
              </a:rPr>
              <a:t>Roosters boven het glas + centrale afzuiging: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Roosters boven het glas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Centrale ventilatiebox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Afzuiging ‘natte’ ruimten: badkamer, keuken, toilet en wasruimte/bijkeuken</a:t>
            </a:r>
          </a:p>
          <a:p>
            <a:pPr marL="457200" indent="-457200">
              <a:buAutoNum type="alphaUcPeriod" startAt="3"/>
            </a:pPr>
            <a:r>
              <a:rPr lang="nl-NL" sz="2400">
                <a:solidFill>
                  <a:srgbClr val="FF5A00"/>
                </a:solidFill>
              </a:rPr>
              <a:t>Balansventilatie met WTW: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Centraal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Decentraal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400">
              <a:solidFill>
                <a:srgbClr val="FF5A00"/>
              </a:solidFill>
            </a:endParaRPr>
          </a:p>
          <a:p>
            <a:pPr lvl="1"/>
            <a:r>
              <a:rPr lang="nl-NL" sz="2400">
                <a:solidFill>
                  <a:srgbClr val="FF5A00"/>
                </a:solidFill>
              </a:rPr>
              <a:t>Regeling: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3-standen schakelaar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Automatisch met CO2-regeling en vochtsensor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Combinatie hiervan</a:t>
            </a:r>
          </a:p>
        </p:txBody>
      </p:sp>
    </p:spTree>
    <p:extLst>
      <p:ext uri="{BB962C8B-B14F-4D97-AF65-F5344CB8AC3E}">
        <p14:creationId xmlns:p14="http://schemas.microsoft.com/office/powerpoint/2010/main" val="3212779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7. Isolatie en tochtwering</a:t>
            </a:r>
            <a:endParaRPr lang="nl-NL" sz="3600" b="1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FF5A00"/>
                </a:solidFill>
              </a:rPr>
              <a:t>Hierover valt veel te vertellen.</a:t>
            </a:r>
          </a:p>
          <a:p>
            <a:r>
              <a:rPr lang="nl-NL" sz="2400">
                <a:solidFill>
                  <a:srgbClr val="FF5A00"/>
                </a:solidFill>
              </a:rPr>
              <a:t>Hierop wil ik ingaan in de workshops</a:t>
            </a:r>
          </a:p>
          <a:p>
            <a:endParaRPr lang="nl-NL" sz="2400">
              <a:solidFill>
                <a:srgbClr val="FF5A00"/>
              </a:solidFill>
            </a:endParaRPr>
          </a:p>
          <a:p>
            <a:r>
              <a:rPr lang="nl-NL" sz="2400">
                <a:solidFill>
                  <a:srgbClr val="FF5A00"/>
                </a:solidFill>
              </a:rPr>
              <a:t>Aanvullend onderzoek en advies is mogelijk</a:t>
            </a:r>
          </a:p>
        </p:txBody>
      </p:sp>
      <p:pic>
        <p:nvPicPr>
          <p:cNvPr id="4" name="Afbeelding 3" descr="Afbeelding met persoon, staand, person&#10;&#10;Automatisch gegenereerde beschrijving">
            <a:extLst>
              <a:ext uri="{FF2B5EF4-FFF2-40B4-BE49-F238E27FC236}">
                <a16:creationId xmlns:a16="http://schemas.microsoft.com/office/drawing/2014/main" id="{9C14978C-34A4-44FC-B170-7647CCA99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613" y="2841547"/>
            <a:ext cx="3121152" cy="3121152"/>
          </a:xfrm>
          <a:prstGeom prst="rect">
            <a:avLst/>
          </a:prstGeom>
        </p:spPr>
      </p:pic>
      <p:pic>
        <p:nvPicPr>
          <p:cNvPr id="7" name="Afbeelding 6" descr="Afbeelding met persoon, lucht, buiten&#10;&#10;Automatisch gegenereerde beschrijving">
            <a:extLst>
              <a:ext uri="{FF2B5EF4-FFF2-40B4-BE49-F238E27FC236}">
                <a16:creationId xmlns:a16="http://schemas.microsoft.com/office/drawing/2014/main" id="{660209AD-04D7-40E0-A35B-18837B46F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775" y="2841547"/>
            <a:ext cx="3630168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7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En nu </a:t>
            </a: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uw huis?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E0882C-3297-A842-9004-C044701B6A79}"/>
              </a:ext>
            </a:extLst>
          </p:cNvPr>
          <p:cNvSpPr txBox="1"/>
          <p:nvPr/>
        </p:nvSpPr>
        <p:spPr>
          <a:xfrm>
            <a:off x="3838095" y="664506"/>
            <a:ext cx="676448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1D1A37"/>
                </a:solidFill>
                <a:latin typeface="Raleway" panose="020B0503030101060003" pitchFamily="34" charset="77"/>
              </a:rPr>
              <a:t>Uitbreiding van uw woning?</a:t>
            </a:r>
          </a:p>
          <a:p>
            <a:r>
              <a:rPr lang="nl-NL" sz="2800" b="1">
                <a:solidFill>
                  <a:srgbClr val="1D1A37"/>
                </a:solidFill>
                <a:latin typeface="Raleway" panose="020B0503030101060003" pitchFamily="34" charset="77"/>
              </a:rPr>
              <a:t>Wij helpen u graag!</a:t>
            </a: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www.lbs63.nl</a:t>
            </a: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  <a:hlinkClick r:id="rId3"/>
              </a:rPr>
              <a:t>info@lbs63.n</a:t>
            </a:r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024-3554624</a:t>
            </a: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Bezoek ons 0-op-de-meter demohuis</a:t>
            </a: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Landbouwstraat 63</a:t>
            </a: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6532 VP Nijmegen </a:t>
            </a: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(op afspraak)</a:t>
            </a:r>
          </a:p>
          <a:p>
            <a:endParaRPr lang="nl-NL" sz="28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  <p:pic>
        <p:nvPicPr>
          <p:cNvPr id="18434" name="Picture 2" descr="Tussenwoning Nijmegen">
            <a:extLst>
              <a:ext uri="{FF2B5EF4-FFF2-40B4-BE49-F238E27FC236}">
                <a16:creationId xmlns:a16="http://schemas.microsoft.com/office/drawing/2014/main" id="{1FB15B22-CFE6-9C43-BE74-746671EBB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35" y="3719944"/>
            <a:ext cx="3603660" cy="240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52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Advies</a:t>
            </a:r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 i="1">
                <a:latin typeface="Raleway" panose="020B0503030101060003" pitchFamily="34" charset="77"/>
              </a:rPr>
              <a:t>Installaties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04" y="458863"/>
            <a:ext cx="7315200" cy="5120640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2C0BAFE-32B6-6D47-97C3-CC34F9F07299}"/>
              </a:ext>
            </a:extLst>
          </p:cNvPr>
          <p:cNvSpPr txBox="1"/>
          <p:nvPr/>
        </p:nvSpPr>
        <p:spPr>
          <a:xfrm>
            <a:off x="3776309" y="1914531"/>
            <a:ext cx="79763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b="1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CO2 en vochtgestuurd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Veel minder maar betere ventilatie!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Energiezuinig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Type ventilatiesysteem: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Mechanische ventilatie	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	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  <a:sym typeface="Wingdings" pitchFamily="2" charset="2"/>
              </a:rPr>
              <a:t> geïsoleerde roosters in ramen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  <a:sym typeface="Wingdings" pitchFamily="2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Balansventilatie 		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	 juist </a:t>
            </a:r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geen</a:t>
            </a: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 roosters in ramen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	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  <a:sym typeface="Wingdings" pitchFamily="2" charset="2"/>
              </a:rPr>
              <a:t> m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et warmteterugwinning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	</a:t>
            </a: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 en koeling in de zomer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C7B448-867C-9C4A-9BD0-FB952A7FF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984" y="3660290"/>
            <a:ext cx="3999962" cy="244467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4A3E2D-852A-7B44-9C32-70B983B51012}"/>
              </a:ext>
            </a:extLst>
          </p:cNvPr>
          <p:cNvSpPr txBox="1">
            <a:spLocks/>
          </p:cNvSpPr>
          <p:nvPr/>
        </p:nvSpPr>
        <p:spPr>
          <a:xfrm>
            <a:off x="3776309" y="753035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>
                <a:solidFill>
                  <a:srgbClr val="1D1A37"/>
                </a:solidFill>
                <a:latin typeface="Raleway" panose="020B0503030101060003" pitchFamily="34" charset="77"/>
              </a:rPr>
              <a:t>Energiezuinig ventilatiesysteem</a:t>
            </a:r>
          </a:p>
        </p:txBody>
      </p:sp>
    </p:spTree>
    <p:extLst>
      <p:ext uri="{BB962C8B-B14F-4D97-AF65-F5344CB8AC3E}">
        <p14:creationId xmlns:p14="http://schemas.microsoft.com/office/powerpoint/2010/main" val="344615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Raleway" panose="020B0503030101060003" pitchFamily="34" charset="77"/>
              </a:rPr>
              <a:t>Zonne-energie</a:t>
            </a:r>
            <a:br>
              <a:rPr lang="nl-NL" dirty="0"/>
            </a:br>
            <a:br>
              <a:rPr lang="nl-NL" dirty="0"/>
            </a:br>
            <a:endParaRPr lang="nl-NL" i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8D37439-B89D-044D-96E5-DED1699B7B55}"/>
              </a:ext>
            </a:extLst>
          </p:cNvPr>
          <p:cNvSpPr txBox="1"/>
          <p:nvPr/>
        </p:nvSpPr>
        <p:spPr>
          <a:xfrm>
            <a:off x="9302483" y="5732206"/>
            <a:ext cx="263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Bron: www.zonatlas.nl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DAA7B70-6BFC-4145-9762-D6F5F02F0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309" y="2022540"/>
            <a:ext cx="6495038" cy="370966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2913A7-125D-9941-BCDC-F148A024A8FD}"/>
              </a:ext>
            </a:extLst>
          </p:cNvPr>
          <p:cNvSpPr txBox="1">
            <a:spLocks/>
          </p:cNvSpPr>
          <p:nvPr/>
        </p:nvSpPr>
        <p:spPr>
          <a:xfrm>
            <a:off x="3776309" y="753035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 err="1">
                <a:solidFill>
                  <a:srgbClr val="1D1A37"/>
                </a:solidFill>
                <a:latin typeface="Raleway" panose="020B0503030101060003" pitchFamily="34" charset="77"/>
              </a:rPr>
              <a:t>Dakpotentieel</a:t>
            </a:r>
            <a:endParaRPr lang="nl-NL" sz="2800" b="1" dirty="0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7799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 dirty="0">
                <a:latin typeface="Raleway" panose="020B0503030101060003" pitchFamily="34" charset="77"/>
              </a:rPr>
            </a:br>
            <a:br>
              <a:rPr lang="nl-NL" dirty="0">
                <a:latin typeface="Raleway" panose="020B0503030101060003" pitchFamily="34" charset="77"/>
              </a:rPr>
            </a:br>
            <a:r>
              <a:rPr lang="nl-NL" dirty="0">
                <a:latin typeface="Raleway" panose="020B0503030101060003" pitchFamily="34" charset="77"/>
              </a:rPr>
              <a:t>Zonne-energie</a:t>
            </a:r>
            <a:br>
              <a:rPr lang="nl-NL" dirty="0"/>
            </a:br>
            <a:br>
              <a:rPr lang="nl-NL" dirty="0"/>
            </a:br>
            <a:endParaRPr lang="nl-NL" i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endParaRPr lang="nl-NL" dirty="0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E0882C-3297-A842-9004-C044701B6A79}"/>
              </a:ext>
            </a:extLst>
          </p:cNvPr>
          <p:cNvSpPr txBox="1"/>
          <p:nvPr/>
        </p:nvSpPr>
        <p:spPr>
          <a:xfrm>
            <a:off x="3815920" y="1733262"/>
            <a:ext cx="676448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Verwarmen water in boiler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Minder schaduwgevoelig dan zonnepaneel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Opbrengst per m2 is hoger dan zonnepaneel</a:t>
            </a:r>
          </a:p>
          <a:p>
            <a:endParaRPr lang="nl-NL" sz="2800" b="1" dirty="0">
              <a:solidFill>
                <a:srgbClr val="1D1A37"/>
              </a:solidFill>
            </a:endParaRPr>
          </a:p>
          <a:p>
            <a:endParaRPr lang="nl-NL" b="1" dirty="0">
              <a:solidFill>
                <a:srgbClr val="1D1A37"/>
              </a:solidFill>
            </a:endParaRPr>
          </a:p>
        </p:txBody>
      </p:sp>
      <p:pic>
        <p:nvPicPr>
          <p:cNvPr id="16386" name="Picture 2" descr="Vlakke plaat collector | Thermic 253 | Installatiegemak | Zwart | Aluminium">
            <a:extLst>
              <a:ext uri="{FF2B5EF4-FFF2-40B4-BE49-F238E27FC236}">
                <a16:creationId xmlns:a16="http://schemas.microsoft.com/office/drawing/2014/main" id="{A5445079-AFAA-1C47-871B-791B1BD2F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377" y="3675137"/>
            <a:ext cx="2415116" cy="24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Zonnecollectoren - Wat is een zonnecollector?">
            <a:extLst>
              <a:ext uri="{FF2B5EF4-FFF2-40B4-BE49-F238E27FC236}">
                <a16:creationId xmlns:a16="http://schemas.microsoft.com/office/drawing/2014/main" id="{4CDEB1B6-ED8D-D040-8FF9-2D857440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58" y="3694274"/>
            <a:ext cx="3616037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DAD1FE-E80A-C94A-BB69-CECC32C0BB2B}"/>
              </a:ext>
            </a:extLst>
          </p:cNvPr>
          <p:cNvSpPr txBox="1">
            <a:spLocks/>
          </p:cNvSpPr>
          <p:nvPr/>
        </p:nvSpPr>
        <p:spPr>
          <a:xfrm>
            <a:off x="3838095" y="753035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Collectoren / </a:t>
            </a:r>
            <a:r>
              <a:rPr lang="nl-NL" sz="2800" b="1" dirty="0" err="1">
                <a:solidFill>
                  <a:srgbClr val="1D1A37"/>
                </a:solidFill>
                <a:latin typeface="Raleway" panose="020B0503030101060003" pitchFamily="34" charset="77"/>
              </a:rPr>
              <a:t>heatpipes</a:t>
            </a: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 / zonneboiler</a:t>
            </a:r>
          </a:p>
        </p:txBody>
      </p:sp>
    </p:spTree>
    <p:extLst>
      <p:ext uri="{BB962C8B-B14F-4D97-AF65-F5344CB8AC3E}">
        <p14:creationId xmlns:p14="http://schemas.microsoft.com/office/powerpoint/2010/main" val="1020170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33" y="1645980"/>
            <a:ext cx="3202339" cy="521202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Jullie vragen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188" y="808455"/>
            <a:ext cx="6418630" cy="5212021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Het isoleren van de spouw</a:t>
            </a:r>
          </a:p>
          <a:p>
            <a:r>
              <a:rPr lang="nl-NL" sz="2400" b="1">
                <a:solidFill>
                  <a:srgbClr val="1D1A37"/>
                </a:solidFill>
                <a:latin typeface="Raleway" panose="020B0503030101060003" pitchFamily="34" charset="77"/>
              </a:rPr>
              <a:t>Kwaliteit van de voegen</a:t>
            </a: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Isoleren van de vloer van de kamer boven carport</a:t>
            </a: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Vervangen van glas</a:t>
            </a: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Mogelijkheden tot uitbreiding</a:t>
            </a:r>
          </a:p>
          <a:p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lvl="1"/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endParaRPr lang="nl-NL" dirty="0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03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Advies</a:t>
            </a:r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Zonne-energie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E0882C-3297-A842-9004-C044701B6A79}"/>
              </a:ext>
            </a:extLst>
          </p:cNvPr>
          <p:cNvSpPr txBox="1"/>
          <p:nvPr/>
        </p:nvSpPr>
        <p:spPr>
          <a:xfrm>
            <a:off x="3838095" y="1725576"/>
            <a:ext cx="67644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Zonnepanelen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Wekken elektriciteit op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Gevoelig voor schaduw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Op hellend of plat dak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PV-T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Collector en zonnepaneel ineen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Meer zonne-energie per m2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Relatief duur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Thermische opbrengst voor verschillende doeleinden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Vaak als bron voor warmtepomp</a:t>
            </a: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sz="28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  <p:pic>
        <p:nvPicPr>
          <p:cNvPr id="17410" name="Picture 2" descr="Zeewolde, Smaragd. Oost west ligging op Sunbeam montagesysteem |  SchaapEnergy">
            <a:extLst>
              <a:ext uri="{FF2B5EF4-FFF2-40B4-BE49-F238E27FC236}">
                <a16:creationId xmlns:a16="http://schemas.microsoft.com/office/drawing/2014/main" id="{E8D52FCF-94FA-3E43-B5AC-D40AC7317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43" y="2061135"/>
            <a:ext cx="2221152" cy="124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9CAA4C-D5DD-704A-A70C-7B09B7D64466}"/>
              </a:ext>
            </a:extLst>
          </p:cNvPr>
          <p:cNvSpPr txBox="1">
            <a:spLocks/>
          </p:cNvSpPr>
          <p:nvPr/>
        </p:nvSpPr>
        <p:spPr>
          <a:xfrm>
            <a:off x="3860271" y="753035"/>
            <a:ext cx="7633230" cy="954303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Zonne-energie: PV of PV-T</a:t>
            </a:r>
          </a:p>
        </p:txBody>
      </p:sp>
    </p:spTree>
    <p:extLst>
      <p:ext uri="{BB962C8B-B14F-4D97-AF65-F5344CB8AC3E}">
        <p14:creationId xmlns:p14="http://schemas.microsoft.com/office/powerpoint/2010/main" val="2658970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 dirty="0">
                <a:latin typeface="Raleway" panose="020B0503030101060003" pitchFamily="34" charset="77"/>
              </a:rPr>
            </a:br>
            <a:br>
              <a:rPr lang="nl-NL" dirty="0">
                <a:latin typeface="Raleway" panose="020B0503030101060003" pitchFamily="34" charset="77"/>
              </a:rPr>
            </a:br>
            <a:r>
              <a:rPr lang="nl-NL" i="1" dirty="0">
                <a:latin typeface="Raleway" panose="020B0503030101060003" pitchFamily="34" charset="77"/>
              </a:rPr>
              <a:t>Installaties</a:t>
            </a:r>
            <a:br>
              <a:rPr lang="nl-NL" dirty="0"/>
            </a:br>
            <a:br>
              <a:rPr lang="nl-NL" dirty="0"/>
            </a:br>
            <a:endParaRPr lang="nl-NL" i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04" y="458863"/>
            <a:ext cx="7315200" cy="5120640"/>
          </a:xfrm>
        </p:spPr>
        <p:txBody>
          <a:bodyPr/>
          <a:lstStyle/>
          <a:p>
            <a:pPr marL="0" indent="0">
              <a:buNone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endParaRPr lang="nl-NL" dirty="0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2C0BAFE-32B6-6D47-97C3-CC34F9F07299}"/>
              </a:ext>
            </a:extLst>
          </p:cNvPr>
          <p:cNvSpPr txBox="1"/>
          <p:nvPr/>
        </p:nvSpPr>
        <p:spPr>
          <a:xfrm>
            <a:off x="3860271" y="1516852"/>
            <a:ext cx="79763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Warmtepomp haalt warmte uit lucht, bodem of water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Dat kost elektriciteit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Rendement hoog bij lage temperaturen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Rendement laag bij hoge temperaturen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Boiler voor warm tapwater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B1BDC75-6B33-FE42-97DB-8C136D0BCBE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3769" y="3313943"/>
            <a:ext cx="7917884" cy="32912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C97C02-C340-F34E-B3C3-99C073A1E0F6}"/>
              </a:ext>
            </a:extLst>
          </p:cNvPr>
          <p:cNvSpPr txBox="1">
            <a:spLocks/>
          </p:cNvSpPr>
          <p:nvPr/>
        </p:nvSpPr>
        <p:spPr>
          <a:xfrm>
            <a:off x="3860271" y="753035"/>
            <a:ext cx="7633230" cy="954303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Warmtepomp</a:t>
            </a:r>
          </a:p>
        </p:txBody>
      </p:sp>
    </p:spTree>
    <p:extLst>
      <p:ext uri="{BB962C8B-B14F-4D97-AF65-F5344CB8AC3E}">
        <p14:creationId xmlns:p14="http://schemas.microsoft.com/office/powerpoint/2010/main" val="2092655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Advies</a:t>
            </a:r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 i="1">
                <a:latin typeface="Raleway" panose="020B0503030101060003" pitchFamily="34" charset="77"/>
              </a:rPr>
              <a:t>Installaties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04" y="458863"/>
            <a:ext cx="7315200" cy="5120640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2C0BAFE-32B6-6D47-97C3-CC34F9F07299}"/>
              </a:ext>
            </a:extLst>
          </p:cNvPr>
          <p:cNvSpPr txBox="1"/>
          <p:nvPr/>
        </p:nvSpPr>
        <p:spPr>
          <a:xfrm>
            <a:off x="3827704" y="1835962"/>
            <a:ext cx="79763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Bron is meestal lucht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Warmtepomp alleen als buitencondities goed zijn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Besparing ca. 30-50% gasverbruik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Kost ook elektriciteit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14338" name="Picture 2" descr="Hybride warmtepomp: Werking, voordelen &amp; prijs voor een Hybrde pomp">
            <a:extLst>
              <a:ext uri="{FF2B5EF4-FFF2-40B4-BE49-F238E27FC236}">
                <a16:creationId xmlns:a16="http://schemas.microsoft.com/office/drawing/2014/main" id="{E30DF3C7-A1E5-694D-9143-30A44225C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271" y="3159907"/>
            <a:ext cx="68961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0557E1-8909-114F-9B54-1B238FB90288}"/>
              </a:ext>
            </a:extLst>
          </p:cNvPr>
          <p:cNvSpPr txBox="1">
            <a:spLocks/>
          </p:cNvSpPr>
          <p:nvPr/>
        </p:nvSpPr>
        <p:spPr>
          <a:xfrm>
            <a:off x="3860271" y="753035"/>
            <a:ext cx="7633230" cy="954303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Hybride Warmtepomp</a:t>
            </a:r>
          </a:p>
        </p:txBody>
      </p:sp>
    </p:spTree>
    <p:extLst>
      <p:ext uri="{BB962C8B-B14F-4D97-AF65-F5344CB8AC3E}">
        <p14:creationId xmlns:p14="http://schemas.microsoft.com/office/powerpoint/2010/main" val="247289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606B03C-6D47-7948-97E4-BA3DE2F08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979" y="1779965"/>
            <a:ext cx="7221087" cy="433663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E5560A-2E8D-B643-B7D8-7A78D534B446}"/>
              </a:ext>
            </a:extLst>
          </p:cNvPr>
          <p:cNvSpPr txBox="1">
            <a:spLocks/>
          </p:cNvSpPr>
          <p:nvPr/>
        </p:nvSpPr>
        <p:spPr>
          <a:xfrm>
            <a:off x="4301979" y="732180"/>
            <a:ext cx="7201335" cy="848139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200" b="1">
                <a:solidFill>
                  <a:srgbClr val="1D1A37"/>
                </a:solidFill>
                <a:latin typeface="Raleway" panose="020B0503030101060003" pitchFamily="34" charset="77"/>
              </a:rPr>
              <a:t>Verbruik</a:t>
            </a:r>
            <a:endParaRPr lang="nl-NL" sz="3000">
              <a:solidFill>
                <a:srgbClr val="225F78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8BE7EB5-0C14-D34A-9181-F8BE902FDCEC}"/>
              </a:ext>
            </a:extLst>
          </p:cNvPr>
          <p:cNvSpPr txBox="1">
            <a:spLocks/>
          </p:cNvSpPr>
          <p:nvPr/>
        </p:nvSpPr>
        <p:spPr>
          <a:xfrm>
            <a:off x="405319" y="12762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Energie-huishouding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444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Energie-huishouding</a:t>
            </a:r>
            <a:br>
              <a:rPr lang="nl-NL"/>
            </a:b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1D1A37"/>
                </a:solidFill>
              </a:rPr>
              <a:t>			</a:t>
            </a:r>
            <a:r>
              <a:rPr lang="nl-NL" sz="1800">
                <a:solidFill>
                  <a:srgbClr val="1D1A37"/>
                </a:solidFill>
                <a:latin typeface="Raleway" panose="020B0503030101060003" pitchFamily="34" charset="77"/>
              </a:rPr>
              <a:t>Met 6 zonnepanelen</a:t>
            </a: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B78A405-7F4E-5C4A-84C8-7D787A754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413"/>
          <a:stretch/>
        </p:blipFill>
        <p:spPr>
          <a:xfrm>
            <a:off x="3996722" y="2130136"/>
            <a:ext cx="7828133" cy="277360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D8E51D-C709-314A-9152-CD97234D4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722" y="5172701"/>
            <a:ext cx="1879600" cy="9017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20C51F-FA25-A44E-A73C-5072613DCCD5}"/>
              </a:ext>
            </a:extLst>
          </p:cNvPr>
          <p:cNvSpPr txBox="1">
            <a:spLocks/>
          </p:cNvSpPr>
          <p:nvPr/>
        </p:nvSpPr>
        <p:spPr>
          <a:xfrm>
            <a:off x="3922896" y="716816"/>
            <a:ext cx="7695451" cy="1130188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200" b="1">
                <a:solidFill>
                  <a:srgbClr val="1D1A37"/>
                </a:solidFill>
                <a:latin typeface="Raleway" panose="020B0503030101060003" pitchFamily="34" charset="77"/>
              </a:rPr>
              <a:t>Door het jaar heen</a:t>
            </a:r>
            <a:endParaRPr lang="nl-NL" sz="3000">
              <a:solidFill>
                <a:srgbClr val="1D1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80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82470" cy="4601183"/>
          </a:xfrm>
        </p:spPr>
        <p:txBody>
          <a:bodyPr/>
          <a:lstStyle/>
          <a:p>
            <a:r>
              <a:rPr lang="nl-NL"/>
              <a:t>Naden en kieren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1D1A37"/>
                </a:solidFill>
              </a:rPr>
              <a:t>		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2D1B1-4746-FA40-9EB7-C7CF1E485E72}"/>
              </a:ext>
            </a:extLst>
          </p:cNvPr>
          <p:cNvSpPr txBox="1">
            <a:spLocks/>
          </p:cNvSpPr>
          <p:nvPr/>
        </p:nvSpPr>
        <p:spPr>
          <a:xfrm>
            <a:off x="3803822" y="773016"/>
            <a:ext cx="7695451" cy="1130188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Comfort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0BD6230-C544-A744-B7B5-9284040EA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517" y="2003441"/>
            <a:ext cx="6146902" cy="408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82470" cy="4601183"/>
          </a:xfrm>
        </p:spPr>
        <p:txBody>
          <a:bodyPr/>
          <a:lstStyle/>
          <a:p>
            <a:r>
              <a:rPr lang="nl-NL"/>
              <a:t>Naden en kieren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2D1B1-4746-FA40-9EB7-C7CF1E485E72}"/>
              </a:ext>
            </a:extLst>
          </p:cNvPr>
          <p:cNvSpPr txBox="1">
            <a:spLocks/>
          </p:cNvSpPr>
          <p:nvPr/>
        </p:nvSpPr>
        <p:spPr>
          <a:xfrm>
            <a:off x="3652328" y="741404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Veel gaten en openingen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2A61A5B7-99FA-174D-844D-5C770485D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453" y="2039003"/>
            <a:ext cx="3008953" cy="19590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B82949-1711-5949-ADB6-B207ACB0A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328" y="2036053"/>
            <a:ext cx="3042226" cy="196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09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82470" cy="4601183"/>
          </a:xfrm>
        </p:spPr>
        <p:txBody>
          <a:bodyPr/>
          <a:lstStyle/>
          <a:p>
            <a:r>
              <a:rPr lang="nl-NL"/>
              <a:t>Vocht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1D1A37"/>
                </a:solidFill>
              </a:rPr>
              <a:t>		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2D1B1-4746-FA40-9EB7-C7CF1E485E72}"/>
              </a:ext>
            </a:extLst>
          </p:cNvPr>
          <p:cNvSpPr txBox="1">
            <a:spLocks/>
          </p:cNvSpPr>
          <p:nvPr/>
        </p:nvSpPr>
        <p:spPr>
          <a:xfrm>
            <a:off x="3803822" y="761067"/>
            <a:ext cx="7380646" cy="859916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225F78"/>
                </a:solidFill>
                <a:latin typeface="Raleway" panose="020B0503030101060003" pitchFamily="34" charset="77"/>
              </a:rPr>
              <a:t>Van douchen, koken, wassen en…..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0BD6230-C544-A744-B7B5-9284040EA4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47941" y="1984889"/>
            <a:ext cx="2201973" cy="1460004"/>
          </a:xfrm>
          <a:prstGeom prst="rect">
            <a:avLst/>
          </a:prstGeom>
        </p:spPr>
      </p:pic>
      <p:pic>
        <p:nvPicPr>
          <p:cNvPr id="1026" name="Picture 2" descr="Wasrek Boven Trapgat XPY45 - AGBC">
            <a:extLst>
              <a:ext uri="{FF2B5EF4-FFF2-40B4-BE49-F238E27FC236}">
                <a16:creationId xmlns:a16="http://schemas.microsoft.com/office/drawing/2014/main" id="{C56D2B28-B59D-7A4A-B553-B16F559B1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68" y="1984889"/>
            <a:ext cx="2423967" cy="18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ocht/schimmel muur slaapkamer/badkamer - lek bad/douche? | KLUSIDEE.NL">
            <a:extLst>
              <a:ext uri="{FF2B5EF4-FFF2-40B4-BE49-F238E27FC236}">
                <a16:creationId xmlns:a16="http://schemas.microsoft.com/office/drawing/2014/main" id="{296C64B3-5BD2-4840-9619-86533618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86" y="1984889"/>
            <a:ext cx="2008576" cy="267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nergiezuinig koken | Consumentenbond">
            <a:extLst>
              <a:ext uri="{FF2B5EF4-FFF2-40B4-BE49-F238E27FC236}">
                <a16:creationId xmlns:a16="http://schemas.microsoft.com/office/drawing/2014/main" id="{155E2B5D-982C-C84B-A588-0B8CACED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39" y="4483892"/>
            <a:ext cx="2423968" cy="161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rie Bejaarde Dames Die Koffie Drinken Stock Foto - Afbeelding bestaande  uit cafetaria, binnen: 85027994">
            <a:extLst>
              <a:ext uri="{FF2B5EF4-FFF2-40B4-BE49-F238E27FC236}">
                <a16:creationId xmlns:a16="http://schemas.microsoft.com/office/drawing/2014/main" id="{24D2EC96-3462-034A-B39A-299ED9E4C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946" y="4551731"/>
            <a:ext cx="2423968" cy="161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26717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LBS63">
      <a:dk1>
        <a:srgbClr val="3F493A"/>
      </a:dk1>
      <a:lt1>
        <a:srgbClr val="FFFFFF"/>
      </a:lt1>
      <a:dk2>
        <a:srgbClr val="675E47"/>
      </a:dk2>
      <a:lt2>
        <a:srgbClr val="DFDCB7"/>
      </a:lt2>
      <a:accent1>
        <a:srgbClr val="3F493A"/>
      </a:accent1>
      <a:accent2>
        <a:srgbClr val="384050"/>
      </a:accent2>
      <a:accent3>
        <a:srgbClr val="DB5832"/>
      </a:accent3>
      <a:accent4>
        <a:srgbClr val="B63438"/>
      </a:accent4>
      <a:accent5>
        <a:srgbClr val="1D1A37"/>
      </a:accent5>
      <a:accent6>
        <a:srgbClr val="79685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{570AB403-D054-CD4C-B94D-A936B303BD39}tf10001124</Template>
  <TotalTime>16830</TotalTime>
  <Words>1097</Words>
  <Application>Microsoft Macintosh PowerPoint</Application>
  <PresentationFormat>Breedbeeld</PresentationFormat>
  <Paragraphs>396</Paragraphs>
  <Slides>42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42</vt:i4>
      </vt:variant>
    </vt:vector>
  </HeadingPairs>
  <TitlesOfParts>
    <vt:vector size="49" baseType="lpstr">
      <vt:lpstr>Arial</vt:lpstr>
      <vt:lpstr>Calibri</vt:lpstr>
      <vt:lpstr>Corbel</vt:lpstr>
      <vt:lpstr>Raleway</vt:lpstr>
      <vt:lpstr>Wingdings 2</vt:lpstr>
      <vt:lpstr>Frame</vt:lpstr>
      <vt:lpstr>Office-thema</vt:lpstr>
      <vt:lpstr>PowerPoint-presentatie</vt:lpstr>
      <vt:lpstr>Onderwerpen</vt:lpstr>
      <vt:lpstr>  Jullie wensen     Jullie ongemakken       </vt:lpstr>
      <vt:lpstr>     Jullie vragen             </vt:lpstr>
      <vt:lpstr>PowerPoint-presentatie</vt:lpstr>
      <vt:lpstr>Energie-huishouding </vt:lpstr>
      <vt:lpstr>Naden en kieren</vt:lpstr>
      <vt:lpstr>Naden en kieren</vt:lpstr>
      <vt:lpstr>Vocht</vt:lpstr>
      <vt:lpstr>Ventileren</vt:lpstr>
      <vt:lpstr> Advies  Isolatie  </vt:lpstr>
      <vt:lpstr>       Subsidie vanaf 1-1-1-2021             </vt:lpstr>
      <vt:lpstr>       Subsidie vanaf 1-1-1-2021             </vt:lpstr>
      <vt:lpstr>Onderwerpen:</vt:lpstr>
      <vt:lpstr>1. spouwmuurisolatie:</vt:lpstr>
      <vt:lpstr>1. spouwmuurisolatie:</vt:lpstr>
      <vt:lpstr>1. spouwmuurisolatie:</vt:lpstr>
      <vt:lpstr>2. voegwerk:</vt:lpstr>
      <vt:lpstr>2. voegwerk:</vt:lpstr>
      <vt:lpstr>3. isoleren boven de carport:</vt:lpstr>
      <vt:lpstr>3. isoleren boven de carport:</vt:lpstr>
      <vt:lpstr>4. vervangen glas:</vt:lpstr>
      <vt:lpstr>4. vervangen glas:</vt:lpstr>
      <vt:lpstr>4. vervangen glas:</vt:lpstr>
      <vt:lpstr>4. vervangen glas:</vt:lpstr>
      <vt:lpstr>5. schimmel</vt:lpstr>
      <vt:lpstr>5. oorzaken schimmel:</vt:lpstr>
      <vt:lpstr>5. oorzaken schimmel:</vt:lpstr>
      <vt:lpstr>5. oorzaken schimmel:</vt:lpstr>
      <vt:lpstr>5. oorzaken schimmel:</vt:lpstr>
      <vt:lpstr>5. Schimmel door koudebrug  (= onvoldoende geïsoleerd detail):</vt:lpstr>
      <vt:lpstr>5. Schimmel door koudebrug</vt:lpstr>
      <vt:lpstr>5. Schimmel door koudebrug</vt:lpstr>
      <vt:lpstr>6. ventilatie</vt:lpstr>
      <vt:lpstr>7. Isolatie en tochtwering</vt:lpstr>
      <vt:lpstr> En nu  uw huis?  </vt:lpstr>
      <vt:lpstr>  Advies  Installaties  </vt:lpstr>
      <vt:lpstr>Zonne-energie  </vt:lpstr>
      <vt:lpstr>  Zonne-energie  </vt:lpstr>
      <vt:lpstr> Advies  Zonne-energie  </vt:lpstr>
      <vt:lpstr>  Installaties  </vt:lpstr>
      <vt:lpstr>  Advies  Installaties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Esther Schenkelaars</dc:creator>
  <cp:lastModifiedBy>Esther Schenkelaars</cp:lastModifiedBy>
  <cp:revision>145</cp:revision>
  <dcterms:created xsi:type="dcterms:W3CDTF">2020-08-25T08:19:07Z</dcterms:created>
  <dcterms:modified xsi:type="dcterms:W3CDTF">2021-01-11T13:37:25Z</dcterms:modified>
</cp:coreProperties>
</file>