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  <p:sldMasterId id="2147483924" r:id="rId2"/>
  </p:sldMasterIdLst>
  <p:notesMasterIdLst>
    <p:notesMasterId r:id="rId47"/>
  </p:notesMasterIdLst>
  <p:sldIdLst>
    <p:sldId id="379" r:id="rId3"/>
    <p:sldId id="380" r:id="rId4"/>
    <p:sldId id="381" r:id="rId5"/>
    <p:sldId id="384" r:id="rId6"/>
    <p:sldId id="385" r:id="rId7"/>
    <p:sldId id="386" r:id="rId8"/>
    <p:sldId id="387" r:id="rId9"/>
    <p:sldId id="388" r:id="rId10"/>
    <p:sldId id="389" r:id="rId11"/>
    <p:sldId id="391" r:id="rId12"/>
    <p:sldId id="390" r:id="rId13"/>
    <p:sldId id="318" r:id="rId14"/>
    <p:sldId id="319" r:id="rId15"/>
    <p:sldId id="329" r:id="rId16"/>
    <p:sldId id="357" r:id="rId17"/>
    <p:sldId id="365" r:id="rId18"/>
    <p:sldId id="366" r:id="rId19"/>
    <p:sldId id="367" r:id="rId20"/>
    <p:sldId id="371" r:id="rId21"/>
    <p:sldId id="395" r:id="rId22"/>
    <p:sldId id="368" r:id="rId23"/>
    <p:sldId id="369" r:id="rId24"/>
    <p:sldId id="370" r:id="rId25"/>
    <p:sldId id="392" r:id="rId26"/>
    <p:sldId id="373" r:id="rId27"/>
    <p:sldId id="374" r:id="rId28"/>
    <p:sldId id="393" r:id="rId29"/>
    <p:sldId id="356" r:id="rId30"/>
    <p:sldId id="355" r:id="rId31"/>
    <p:sldId id="358" r:id="rId32"/>
    <p:sldId id="360" r:id="rId33"/>
    <p:sldId id="361" r:id="rId34"/>
    <p:sldId id="359" r:id="rId35"/>
    <p:sldId id="362" r:id="rId36"/>
    <p:sldId id="363" r:id="rId37"/>
    <p:sldId id="377" r:id="rId38"/>
    <p:sldId id="394" r:id="rId39"/>
    <p:sldId id="285" r:id="rId40"/>
    <p:sldId id="280" r:id="rId41"/>
    <p:sldId id="263" r:id="rId42"/>
    <p:sldId id="283" r:id="rId43"/>
    <p:sldId id="284" r:id="rId44"/>
    <p:sldId id="276" r:id="rId45"/>
    <p:sldId id="28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A37"/>
    <a:srgbClr val="FF5A00"/>
    <a:srgbClr val="FF5A02"/>
    <a:srgbClr val="EF7E6D"/>
    <a:srgbClr val="79685A"/>
    <a:srgbClr val="919191"/>
    <a:srgbClr val="2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21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94371-3BD4-9A4C-84C7-3F3CA972A120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3F65-FEF1-4E4A-92CC-98038D650C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4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6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45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03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9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6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808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65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796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028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55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9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7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685A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E56D-C5C6-4F3A-A5E1-ECF3025527A5}" type="datetimeFigureOut">
              <a:rPr lang="nl-NL" smtClean="0"/>
              <a:t>19-01-2021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2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ytTzfl8TE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bs63.n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D46ED96-1407-5D4E-AE2C-6546EE90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05" y="732278"/>
            <a:ext cx="2237594" cy="289193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1A2045B-DB0D-A348-8E90-2CCE3C35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934" y="3869548"/>
            <a:ext cx="6544521" cy="2228464"/>
          </a:xfrm>
          <a:solidFill>
            <a:srgbClr val="DB5832">
              <a:alpha val="60784"/>
            </a:srgbClr>
          </a:solidFill>
        </p:spPr>
        <p:txBody>
          <a:bodyPr>
            <a:noAutofit/>
          </a:bodyPr>
          <a:lstStyle/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Informatieavond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Verduurzamen woningen Type B 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Fluitersmaat</a:t>
            </a:r>
            <a:endParaRPr lang="nl-NL" sz="2000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lvl="1" algn="l"/>
            <a:r>
              <a:rPr lang="nl-NL" sz="2000">
                <a:solidFill>
                  <a:schemeClr val="bg1"/>
                </a:solidFill>
                <a:latin typeface="Raleway" panose="020B0503030101060003" pitchFamily="34" charset="77"/>
              </a:rPr>
              <a:t>19 </a:t>
            </a:r>
            <a:r>
              <a:rPr lang="nl-NL" sz="2000" dirty="0">
                <a:solidFill>
                  <a:schemeClr val="bg1"/>
                </a:solidFill>
                <a:latin typeface="Raleway" panose="020B0503030101060003" pitchFamily="34" charset="77"/>
              </a:rPr>
              <a:t>januari 2021</a:t>
            </a:r>
          </a:p>
          <a:p>
            <a:pPr algn="just"/>
            <a:endParaRPr lang="nl-NL" sz="2800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832E92-74D3-7D44-86D2-94EEC21C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2934" y="944714"/>
            <a:ext cx="6544521" cy="2679495"/>
          </a:xfrm>
          <a:prstGeom prst="rect">
            <a:avLst/>
          </a:prstGeom>
        </p:spPr>
      </p:pic>
      <p:pic>
        <p:nvPicPr>
          <p:cNvPr id="1026" name="Picture 2" descr="peter van der kleij - De E-novatiewinkel">
            <a:extLst>
              <a:ext uri="{FF2B5EF4-FFF2-40B4-BE49-F238E27FC236}">
                <a16:creationId xmlns:a16="http://schemas.microsoft.com/office/drawing/2014/main" id="{09763B34-4923-2045-A778-F83FD392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05" y="4076188"/>
            <a:ext cx="2246472" cy="20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BA0CE6-E5D9-3B46-BB95-EF96AA4DC3A8}"/>
              </a:ext>
            </a:extLst>
          </p:cNvPr>
          <p:cNvSpPr txBox="1"/>
          <p:nvPr/>
        </p:nvSpPr>
        <p:spPr>
          <a:xfrm>
            <a:off x="9019309" y="436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A8B768-E567-7040-A2A0-86E79726124D}"/>
              </a:ext>
            </a:extLst>
          </p:cNvPr>
          <p:cNvSpPr txBox="1"/>
          <p:nvPr/>
        </p:nvSpPr>
        <p:spPr>
          <a:xfrm>
            <a:off x="16195964" y="2244436"/>
            <a:ext cx="184731" cy="369332"/>
          </a:xfrm>
          <a:prstGeom prst="rect">
            <a:avLst/>
          </a:prstGeom>
          <a:solidFill>
            <a:srgbClr val="EF7E6D"/>
          </a:solidFill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95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Ventileren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74140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Ventilatiesyteem</a:t>
            </a:r>
            <a:endParaRPr lang="nl-NL" sz="3000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A8DED50-A129-1C4A-82EE-427016361FA0}"/>
              </a:ext>
            </a:extLst>
          </p:cNvPr>
          <p:cNvSpPr txBox="1"/>
          <p:nvPr/>
        </p:nvSpPr>
        <p:spPr>
          <a:xfrm>
            <a:off x="4218702" y="1650897"/>
            <a:ext cx="7493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Minder maar betere ventilatie </a:t>
            </a: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Energiezuinig 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comfortabeler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026" name="Picture 2" descr="Mechanische ventilatie - Bewust Nieuwbouw">
            <a:extLst>
              <a:ext uri="{FF2B5EF4-FFF2-40B4-BE49-F238E27FC236}">
                <a16:creationId xmlns:a16="http://schemas.microsoft.com/office/drawing/2014/main" id="{23E9AC76-8369-DC45-86AC-221BF5BC1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28" y="3637444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ntilatiesysteem D: alles over balansventilatie met wtw - Slimster">
            <a:extLst>
              <a:ext uri="{FF2B5EF4-FFF2-40B4-BE49-F238E27FC236}">
                <a16:creationId xmlns:a16="http://schemas.microsoft.com/office/drawing/2014/main" id="{C9CB9FAE-641A-0649-9AB4-417429F3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81" y="3637444"/>
            <a:ext cx="4700526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6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74140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 dirty="0">
                <a:solidFill>
                  <a:srgbClr val="1D1A37"/>
                </a:solidFill>
                <a:latin typeface="Raleway" panose="020B0503030101060003" pitchFamily="34" charset="77"/>
              </a:rPr>
              <a:t>Ventilatie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A8DED50-A129-1C4A-82EE-427016361FA0}"/>
              </a:ext>
            </a:extLst>
          </p:cNvPr>
          <p:cNvSpPr txBox="1"/>
          <p:nvPr/>
        </p:nvSpPr>
        <p:spPr>
          <a:xfrm>
            <a:off x="3691163" y="1592281"/>
            <a:ext cx="7493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 startAt="3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Roosters boven het glas + centrale afzuiging: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Roosters boven het glas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Centrale ventilatiebox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Afzuiging ‘natte’ ruimten: badkamer, keuken, toilet en wasruimte/bijkeuken</a:t>
            </a:r>
          </a:p>
          <a:p>
            <a:pPr marL="457200" indent="-457200">
              <a:buAutoNum type="alphaUcPeriod" startAt="3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Balansventilatie met WTW: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Centraal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Decentraal</a:t>
            </a:r>
          </a:p>
          <a:p>
            <a:pPr lvl="1"/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Regeling: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3-standen schakelaar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Automatisch met CO2-regeling en vochtsensor</a:t>
            </a:r>
          </a:p>
        </p:txBody>
      </p:sp>
    </p:spTree>
    <p:extLst>
      <p:ext uri="{BB962C8B-B14F-4D97-AF65-F5344CB8AC3E}">
        <p14:creationId xmlns:p14="http://schemas.microsoft.com/office/powerpoint/2010/main" val="250617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/>
            </a:br>
            <a:r>
              <a:rPr lang="nl-NL"/>
              <a:t>Isolatie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786" y="763155"/>
            <a:ext cx="7315200" cy="512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3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7" name="Picture 2" descr="Infographic: zoveel kun je besparen met je hoekwoning. Isoleren levert geld op.">
            <a:extLst>
              <a:ext uri="{FF2B5EF4-FFF2-40B4-BE49-F238E27FC236}">
                <a16:creationId xmlns:a16="http://schemas.microsoft.com/office/drawing/2014/main" id="{266B3C5A-D03B-434C-9A5A-6D9D0A90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1294245"/>
            <a:ext cx="384048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fographic: zoveel kun je besparen met je tussenwoning. Isoleren levert geld op.">
            <a:extLst>
              <a:ext uri="{FF2B5EF4-FFF2-40B4-BE49-F238E27FC236}">
                <a16:creationId xmlns:a16="http://schemas.microsoft.com/office/drawing/2014/main" id="{C9C3514C-25B7-184D-901D-35F36B52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57" y="1294245"/>
            <a:ext cx="38438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AB21F4-7963-6248-82C2-00384D0A0E98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Besparing</a:t>
            </a:r>
          </a:p>
        </p:txBody>
      </p:sp>
    </p:spTree>
    <p:extLst>
      <p:ext uri="{BB962C8B-B14F-4D97-AF65-F5344CB8AC3E}">
        <p14:creationId xmlns:p14="http://schemas.microsoft.com/office/powerpoint/2010/main" val="286659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3E42FE-F0C4-834F-BCA5-D43501FD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209" y="3916575"/>
            <a:ext cx="6076566" cy="2188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589DBB-4726-E543-B25E-383A9A61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209" y="1108967"/>
            <a:ext cx="6076566" cy="33720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CB5BB6-902B-2D41-AD6F-D5B38DCAE125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08508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800A7A-8008-F443-92A0-ADE6F1D86C14}"/>
              </a:ext>
            </a:extLst>
          </p:cNvPr>
          <p:cNvSpPr txBox="1"/>
          <p:nvPr/>
        </p:nvSpPr>
        <p:spPr>
          <a:xfrm>
            <a:off x="4731731" y="2551837"/>
            <a:ext cx="6727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Raleway" panose="020B0503030101060003" pitchFamily="34" charset="77"/>
              </a:rPr>
              <a:t>Warmtepomp: ca. € 2100 / 2800,-</a:t>
            </a:r>
          </a:p>
          <a:p>
            <a:endParaRPr lang="nl-NL" sz="2400" dirty="0"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Raleway" panose="020B0503030101060003" pitchFamily="34" charset="77"/>
              </a:rPr>
              <a:t>Zonneboiler: € 760,- / 1330,-</a:t>
            </a:r>
          </a:p>
          <a:p>
            <a:endParaRPr lang="nl-NL" sz="2400" dirty="0">
              <a:latin typeface="Raleway" panose="020B0503030101060003" pitchFamily="34" charset="77"/>
            </a:endParaRPr>
          </a:p>
          <a:p>
            <a:r>
              <a:rPr lang="nl-NL" sz="2400" dirty="0" err="1">
                <a:latin typeface="Raleway" panose="020B0503030101060003" pitchFamily="34" charset="77"/>
              </a:rPr>
              <a:t>https</a:t>
            </a:r>
            <a:r>
              <a:rPr lang="nl-NL" sz="2400" dirty="0">
                <a:latin typeface="Raleway" panose="020B0503030101060003" pitchFamily="34" charset="77"/>
              </a:rPr>
              <a:t>://</a:t>
            </a:r>
            <a:r>
              <a:rPr lang="nl-NL" sz="2400" dirty="0" err="1">
                <a:latin typeface="Raleway" panose="020B0503030101060003" pitchFamily="34" charset="77"/>
              </a:rPr>
              <a:t>www.rvo.nl</a:t>
            </a:r>
            <a:r>
              <a:rPr lang="nl-NL" sz="2400" dirty="0">
                <a:latin typeface="Raleway" panose="020B0503030101060003" pitchFamily="34" charset="77"/>
              </a:rPr>
              <a:t>/subsidie-en-financieringswijzer/</a:t>
            </a:r>
            <a:r>
              <a:rPr lang="nl-NL" sz="2400" dirty="0" err="1">
                <a:latin typeface="Raleway" panose="020B0503030101060003" pitchFamily="34" charset="77"/>
              </a:rPr>
              <a:t>isde</a:t>
            </a:r>
            <a:r>
              <a:rPr lang="nl-NL" sz="2400" dirty="0">
                <a:latin typeface="Raleway" panose="020B0503030101060003" pitchFamily="34" charset="77"/>
              </a:rPr>
              <a:t>/woningeigenaren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D013D-14F1-FE4D-8CF6-67F1AD3B3452}"/>
              </a:ext>
            </a:extLst>
          </p:cNvPr>
          <p:cNvSpPr txBox="1">
            <a:spLocks/>
          </p:cNvSpPr>
          <p:nvPr/>
        </p:nvSpPr>
        <p:spPr>
          <a:xfrm>
            <a:off x="3866729" y="759045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111890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Onderwerpen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Het isoleren van de spouw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Kwaliteit van de voegen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Buitenplafond bij voordeur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Vervangen van glas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Koudebruggen en schimmel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Waterzijdig inregelen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Isolatie en tochtwering (luchtdichting)</a:t>
            </a:r>
          </a:p>
        </p:txBody>
      </p:sp>
    </p:spTree>
    <p:extLst>
      <p:ext uri="{BB962C8B-B14F-4D97-AF65-F5344CB8AC3E}">
        <p14:creationId xmlns:p14="http://schemas.microsoft.com/office/powerpoint/2010/main" val="104882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Geconstateerd: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Spouw 80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Glaswol 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Isolatie ligt deels tegen buitenspouwblad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Speciebaarden</a:t>
            </a:r>
          </a:p>
        </p:txBody>
      </p:sp>
    </p:spTree>
    <p:extLst>
      <p:ext uri="{BB962C8B-B14F-4D97-AF65-F5344CB8AC3E}">
        <p14:creationId xmlns:p14="http://schemas.microsoft.com/office/powerpoint/2010/main" val="44911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Kan het?:</a:t>
            </a:r>
          </a:p>
          <a:p>
            <a:r>
              <a:rPr lang="nl-NL" sz="2400" dirty="0">
                <a:solidFill>
                  <a:srgbClr val="FF5A00"/>
                </a:solidFill>
              </a:rPr>
              <a:t>Overlegd met Comfort Company: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Met het schuim wordt het glaswol op zijn plaats gedrukt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Speciebaarden lijken niet de hele spouw te vullen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De betonlateien vormen koudebruggen</a:t>
            </a:r>
          </a:p>
        </p:txBody>
      </p:sp>
      <p:pic>
        <p:nvPicPr>
          <p:cNvPr id="4" name="Afbeelding 3" descr="Afbeelding met tekst, monitor, binnen, scherm&#10;&#10;Automatisch gegenereerde beschrijving">
            <a:extLst>
              <a:ext uri="{FF2B5EF4-FFF2-40B4-BE49-F238E27FC236}">
                <a16:creationId xmlns:a16="http://schemas.microsoft.com/office/drawing/2014/main" id="{43C4B98C-5B28-4AF3-B09B-52FE8586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528" y="2575249"/>
            <a:ext cx="5200262" cy="39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4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Kan het?:</a:t>
            </a:r>
          </a:p>
          <a:p>
            <a:r>
              <a:rPr lang="nl-NL" sz="2400" dirty="0">
                <a:solidFill>
                  <a:srgbClr val="FF5A00"/>
                </a:solidFill>
              </a:rPr>
              <a:t>Volgens de Comfort Company kan het zonder problemen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Mijn advies daarbij: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Vochtgehalte in de woning laag houden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Ventilatie op orde brengen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Voegwerk goed</a:t>
            </a:r>
          </a:p>
        </p:txBody>
      </p:sp>
    </p:spTree>
    <p:extLst>
      <p:ext uri="{BB962C8B-B14F-4D97-AF65-F5344CB8AC3E}">
        <p14:creationId xmlns:p14="http://schemas.microsoft.com/office/powerpoint/2010/main" val="272751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2. Voegwerk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 dirty="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Vochtige buitenmuur = kouder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Vorstschade stenen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Risico vochtdoorslag bij na-isoleren spouw groter</a:t>
            </a:r>
          </a:p>
        </p:txBody>
      </p:sp>
    </p:spTree>
    <p:extLst>
      <p:ext uri="{BB962C8B-B14F-4D97-AF65-F5344CB8AC3E}">
        <p14:creationId xmlns:p14="http://schemas.microsoft.com/office/powerpoint/2010/main" val="138234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101" y="2249327"/>
            <a:ext cx="6085886" cy="386052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Jullie woningen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Energiehuishouding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Wensen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Ongemakken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Ventileren en gezond binnenklimaat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Peter: Isolatie</a:t>
            </a:r>
          </a:p>
          <a:p>
            <a:pPr marL="502920" lvl="1" indent="0">
              <a:lnSpc>
                <a:spcPct val="85000"/>
              </a:lnSpc>
              <a:spcAft>
                <a:spcPts val="300"/>
              </a:spcAft>
              <a:buNone/>
            </a:pPr>
            <a:endParaRPr lang="nl-NL" sz="16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lvl="1"/>
            <a:endParaRPr lang="nl-NL" sz="20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endParaRPr lang="nl-NL" sz="20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sz="2000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20484" name="Picture 4" descr="Hulp bij financiering voor verduurzamen woning - Consumind">
            <a:extLst>
              <a:ext uri="{FF2B5EF4-FFF2-40B4-BE49-F238E27FC236}">
                <a16:creationId xmlns:a16="http://schemas.microsoft.com/office/drawing/2014/main" id="{731AA9B8-D341-8043-8DC4-A54C8F5E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33" y="4360985"/>
            <a:ext cx="2456109" cy="17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ED1A22-ECC8-5744-890B-AB8048CC9D5A}"/>
              </a:ext>
            </a:extLst>
          </p:cNvPr>
          <p:cNvSpPr txBox="1">
            <a:spLocks/>
          </p:cNvSpPr>
          <p:nvPr/>
        </p:nvSpPr>
        <p:spPr>
          <a:xfrm>
            <a:off x="3913898" y="748146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2. Voegwerk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 dirty="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Vochtige buitenmuur = kouder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Vorstschade stenen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Risico vochtdoorslag bij na-isoleren spouw groter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Oplossing: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Voegwerk vervangen</a:t>
            </a:r>
          </a:p>
        </p:txBody>
      </p:sp>
    </p:spTree>
    <p:extLst>
      <p:ext uri="{BB962C8B-B14F-4D97-AF65-F5344CB8AC3E}">
        <p14:creationId xmlns:p14="http://schemas.microsoft.com/office/powerpoint/2010/main" val="325265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Buitenplafond bij voordeur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44A7856-C188-435C-AE38-321F2EF2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" b="4833"/>
          <a:stretch/>
        </p:blipFill>
        <p:spPr>
          <a:xfrm>
            <a:off x="1887259" y="1031846"/>
            <a:ext cx="6845680" cy="555151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C0BF6F18-FD11-4EB9-8D77-863C4D186949}"/>
              </a:ext>
            </a:extLst>
          </p:cNvPr>
          <p:cNvSpPr/>
          <p:nvPr/>
        </p:nvSpPr>
        <p:spPr>
          <a:xfrm>
            <a:off x="1954635" y="4748169"/>
            <a:ext cx="3674378" cy="1761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09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Buitenplafond bij voordeur 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AD6A01-3F78-45CD-B172-7E7170080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9" t="7527" r="9455" b="31223"/>
          <a:stretch/>
        </p:blipFill>
        <p:spPr>
          <a:xfrm>
            <a:off x="609599" y="1270130"/>
            <a:ext cx="5885329" cy="45244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246ED30-D008-4370-9081-F8C219BC15E0}"/>
              </a:ext>
            </a:extLst>
          </p:cNvPr>
          <p:cNvSpPr txBox="1"/>
          <p:nvPr/>
        </p:nvSpPr>
        <p:spPr>
          <a:xfrm>
            <a:off x="6738951" y="1786856"/>
            <a:ext cx="4387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Isolatie afgewerkt met b.v. Rockpanel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Afgedekt met een waterslag/</a:t>
            </a:r>
            <a:r>
              <a:rPr lang="nl-NL" dirty="0" err="1">
                <a:solidFill>
                  <a:srgbClr val="FF5A00"/>
                </a:solidFill>
              </a:rPr>
              <a:t>z</a:t>
            </a:r>
            <a:r>
              <a:rPr lang="nl-NL" dirty="0">
                <a:solidFill>
                  <a:srgbClr val="FF5A00"/>
                </a:solidFill>
              </a:rPr>
              <a:t>-profiel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Koudebrug is beperkt probleem, eventueel </a:t>
            </a:r>
            <a:r>
              <a:rPr lang="nl-NL" dirty="0" err="1">
                <a:solidFill>
                  <a:srgbClr val="FF5A00"/>
                </a:solidFill>
              </a:rPr>
              <a:t>foamglas</a:t>
            </a:r>
            <a:r>
              <a:rPr lang="nl-NL" dirty="0">
                <a:solidFill>
                  <a:srgbClr val="FF5A00"/>
                </a:solidFill>
              </a:rPr>
              <a:t> aanbrengen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FF5A00"/>
              </a:solidFill>
            </a:endParaRPr>
          </a:p>
          <a:p>
            <a:r>
              <a:rPr lang="nl-NL" dirty="0">
                <a:solidFill>
                  <a:srgbClr val="FF5A00"/>
                </a:solidFill>
              </a:rPr>
              <a:t>Aanvullend eventueel de vloer afwerken met </a:t>
            </a:r>
            <a:r>
              <a:rPr lang="nl-NL" dirty="0" err="1">
                <a:solidFill>
                  <a:srgbClr val="FF5A00"/>
                </a:solidFill>
              </a:rPr>
              <a:t>Fermacell</a:t>
            </a:r>
            <a:r>
              <a:rPr lang="nl-NL" dirty="0">
                <a:solidFill>
                  <a:srgbClr val="FF5A00"/>
                </a:solidFill>
              </a:rPr>
              <a:t> </a:t>
            </a:r>
            <a:r>
              <a:rPr lang="nl-NL" dirty="0" err="1">
                <a:solidFill>
                  <a:srgbClr val="FF5A00"/>
                </a:solidFill>
              </a:rPr>
              <a:t>Estrich</a:t>
            </a:r>
            <a:r>
              <a:rPr lang="nl-NL" dirty="0">
                <a:solidFill>
                  <a:srgbClr val="FF5A00"/>
                </a:solidFill>
              </a:rPr>
              <a:t> elementen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D21BC4-B900-4983-A056-CB4DFF5747E4}"/>
              </a:ext>
            </a:extLst>
          </p:cNvPr>
          <p:cNvSpPr txBox="1"/>
          <p:nvPr/>
        </p:nvSpPr>
        <p:spPr>
          <a:xfrm>
            <a:off x="3701889" y="1215911"/>
            <a:ext cx="16500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E71BFB-9045-4903-8C17-32AC01FBF273}"/>
              </a:ext>
            </a:extLst>
          </p:cNvPr>
          <p:cNvSpPr txBox="1"/>
          <p:nvPr/>
        </p:nvSpPr>
        <p:spPr>
          <a:xfrm>
            <a:off x="914400" y="1367406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FF5A00"/>
                </a:solidFill>
              </a:rPr>
              <a:t>z</a:t>
            </a:r>
            <a:r>
              <a:rPr lang="nl-NL" sz="2000" dirty="0">
                <a:solidFill>
                  <a:srgbClr val="FF5A00"/>
                </a:solidFill>
              </a:rPr>
              <a:t>-profiel</a:t>
            </a:r>
            <a:endParaRPr lang="nl-NL" sz="2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A5ECC5-859E-4456-BC83-F6943B037D64}"/>
              </a:ext>
            </a:extLst>
          </p:cNvPr>
          <p:cNvSpPr txBox="1"/>
          <p:nvPr/>
        </p:nvSpPr>
        <p:spPr>
          <a:xfrm>
            <a:off x="3552263" y="5187760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isolatie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2100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Mogelijkheden: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HR++ in bestaande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HR++ in nieuwe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Tripleglas in nieuwe kozijnen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Ventilatieroosters?</a:t>
            </a:r>
          </a:p>
        </p:txBody>
      </p:sp>
    </p:spTree>
    <p:extLst>
      <p:ext uri="{BB962C8B-B14F-4D97-AF65-F5344CB8AC3E}">
        <p14:creationId xmlns:p14="http://schemas.microsoft.com/office/powerpoint/2010/main" val="399520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Enkel glas			U = 5,0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Oud </a:t>
            </a:r>
            <a:r>
              <a:rPr lang="nl-NL" sz="2400" dirty="0" err="1">
                <a:solidFill>
                  <a:srgbClr val="FF5A00"/>
                </a:solidFill>
              </a:rPr>
              <a:t>isoglas</a:t>
            </a:r>
            <a:r>
              <a:rPr lang="nl-NL" sz="2400" dirty="0">
                <a:solidFill>
                  <a:srgbClr val="FF5A00"/>
                </a:solidFill>
              </a:rPr>
              <a:t>		U = 3,0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HR++				U = 1,6 – 1,0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Tripleglas			U = 0,6</a:t>
            </a:r>
          </a:p>
        </p:txBody>
      </p:sp>
    </p:spTree>
    <p:extLst>
      <p:ext uri="{BB962C8B-B14F-4D97-AF65-F5344CB8AC3E}">
        <p14:creationId xmlns:p14="http://schemas.microsoft.com/office/powerpoint/2010/main" val="3285635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HR++, aandachtspunten: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1,2 bij spouw 13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1,1 bij spouw 15-20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 met U=1,0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Opdekglaslatten bestaande ramen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FF5A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Tochtwering draaiende delen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Sluitwerk ‘knevelend’ afstellen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Tochtdichting rond de kozijnen</a:t>
            </a:r>
          </a:p>
        </p:txBody>
      </p:sp>
    </p:spTree>
    <p:extLst>
      <p:ext uri="{BB962C8B-B14F-4D97-AF65-F5344CB8AC3E}">
        <p14:creationId xmlns:p14="http://schemas.microsoft.com/office/powerpoint/2010/main" val="3017806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Triple glas, comfortabel door minder koudestraling</a:t>
            </a:r>
          </a:p>
          <a:p>
            <a:r>
              <a:rPr lang="nl-NL" sz="2400" dirty="0">
                <a:solidFill>
                  <a:srgbClr val="FF5A00"/>
                </a:solidFill>
              </a:rPr>
              <a:t>Aandachtspunten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Minimaal draaiende delen vervangen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0,6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Minder licht en minder zon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 is niet langer het koudste vlak! Risico schimmel</a:t>
            </a:r>
          </a:p>
          <a:p>
            <a:r>
              <a:rPr lang="nl-NL" sz="2400" dirty="0">
                <a:solidFill>
                  <a:srgbClr val="FF5A00"/>
                </a:solidFill>
              </a:rPr>
              <a:t>	Oplossing: klein bestaand ruitje laten zitten als ‘vochtvreter’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FF5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86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Balkon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98130F-4324-4585-AACC-87CD83F4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27" y="1092994"/>
            <a:ext cx="3256644" cy="4732030"/>
          </a:xfrm>
          <a:prstGeom prst="rect">
            <a:avLst/>
          </a:prstGeom>
        </p:spPr>
      </p:pic>
      <p:pic>
        <p:nvPicPr>
          <p:cNvPr id="12" name="Afbeelding 11" descr="Afbeelding met tekst, geel, helder&#10;&#10;Automatisch gegenereerde beschrijving">
            <a:extLst>
              <a:ext uri="{FF2B5EF4-FFF2-40B4-BE49-F238E27FC236}">
                <a16:creationId xmlns:a16="http://schemas.microsoft.com/office/drawing/2014/main" id="{2641BED9-64F3-47D7-93FF-44C4E953A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888" y="1081381"/>
            <a:ext cx="4878046" cy="4822614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5F2D7AB3-F4CF-4EE9-B82A-B8E6841EB4CE}"/>
              </a:ext>
            </a:extLst>
          </p:cNvPr>
          <p:cNvSpPr/>
          <p:nvPr/>
        </p:nvSpPr>
        <p:spPr>
          <a:xfrm>
            <a:off x="1119673" y="4348065"/>
            <a:ext cx="688393" cy="69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B231C21-D6F1-4B1F-BB0E-B56CF0BC6679}"/>
              </a:ext>
            </a:extLst>
          </p:cNvPr>
          <p:cNvSpPr txBox="1"/>
          <p:nvPr/>
        </p:nvSpPr>
        <p:spPr>
          <a:xfrm>
            <a:off x="2148352" y="5927964"/>
            <a:ext cx="1468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9E55C01-B55E-4C7E-8510-9FDDF22445D8}"/>
              </a:ext>
            </a:extLst>
          </p:cNvPr>
          <p:cNvCxnSpPr>
            <a:endCxn id="14" idx="1"/>
          </p:cNvCxnSpPr>
          <p:nvPr/>
        </p:nvCxnSpPr>
        <p:spPr>
          <a:xfrm>
            <a:off x="1576873" y="5038531"/>
            <a:ext cx="571479" cy="10894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D645535C-09B5-435E-B4B8-7099F16AB87D}"/>
              </a:ext>
            </a:extLst>
          </p:cNvPr>
          <p:cNvSpPr/>
          <p:nvPr/>
        </p:nvSpPr>
        <p:spPr>
          <a:xfrm>
            <a:off x="1119672" y="1722312"/>
            <a:ext cx="688393" cy="69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12DD714-43D5-4756-99D5-E22E453CD1D5}"/>
              </a:ext>
            </a:extLst>
          </p:cNvPr>
          <p:cNvSpPr txBox="1"/>
          <p:nvPr/>
        </p:nvSpPr>
        <p:spPr>
          <a:xfrm>
            <a:off x="2645985" y="656504"/>
            <a:ext cx="1468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1738C55-68A1-471D-B04C-4DD47E561C9F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1707252" y="990056"/>
            <a:ext cx="938733" cy="8333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08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67207" cy="1176657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2"/>
                </a:solidFill>
              </a:rPr>
              <a:t>5. Koudebruggen en schimmel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85" y="1177064"/>
            <a:ext cx="6862395" cy="51146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 koude oppervlakken</a:t>
            </a:r>
          </a:p>
        </p:txBody>
      </p:sp>
    </p:spTree>
    <p:extLst>
      <p:ext uri="{BB962C8B-B14F-4D97-AF65-F5344CB8AC3E}">
        <p14:creationId xmlns:p14="http://schemas.microsoft.com/office/powerpoint/2010/main" val="288233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" y="1404680"/>
            <a:ext cx="3202339" cy="52120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Jullie wensen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Jullie ongemakken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727" y="1523309"/>
            <a:ext cx="6418630" cy="5212021"/>
          </a:xfrm>
        </p:spPr>
        <p:txBody>
          <a:bodyPr anchor="t" anchorCtr="0">
            <a:normAutofit/>
          </a:bodyPr>
          <a:lstStyle/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Meer comfort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Energie besparen zonder grote investeringen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Stap voor stap verduurzamen</a:t>
            </a:r>
          </a:p>
          <a:p>
            <a:pPr marL="0" indent="0">
              <a:buNone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Tocht over de vloer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Kou van de ramen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Vocht schimmel en muffe kleren</a:t>
            </a:r>
          </a:p>
          <a:p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Slechte ventilatie</a:t>
            </a: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A837FA-822C-654C-9F68-15A0671582A2}"/>
              </a:ext>
            </a:extLst>
          </p:cNvPr>
          <p:cNvSpPr txBox="1">
            <a:spLocks/>
          </p:cNvSpPr>
          <p:nvPr/>
        </p:nvSpPr>
        <p:spPr>
          <a:xfrm>
            <a:off x="3695188" y="753035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</p:txBody>
      </p:sp>
    </p:spTree>
    <p:extLst>
      <p:ext uri="{BB962C8B-B14F-4D97-AF65-F5344CB8AC3E}">
        <p14:creationId xmlns:p14="http://schemas.microsoft.com/office/powerpoint/2010/main" val="398537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</p:txBody>
      </p:sp>
    </p:spTree>
    <p:extLst>
      <p:ext uri="{BB962C8B-B14F-4D97-AF65-F5344CB8AC3E}">
        <p14:creationId xmlns:p14="http://schemas.microsoft.com/office/powerpoint/2010/main" val="2990741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Bouwkundig: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Gelijkmatig verwarmen/compartimenteren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Koudebruggen vermijden of isoleren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Eén slecht isolerend ruitje als ‘vochtvreter’</a:t>
            </a:r>
          </a:p>
        </p:txBody>
      </p:sp>
    </p:spTree>
    <p:extLst>
      <p:ext uri="{BB962C8B-B14F-4D97-AF65-F5344CB8AC3E}">
        <p14:creationId xmlns:p14="http://schemas.microsoft.com/office/powerpoint/2010/main" val="145438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 fontScale="90000"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  </a:t>
            </a:r>
            <a:r>
              <a:rPr lang="nl-NL" sz="2400" b="1">
                <a:solidFill>
                  <a:srgbClr val="FF5A00"/>
                </a:solidFill>
              </a:rPr>
              <a:t>(= onvoldoende geïsoleerd detail)</a:t>
            </a:r>
            <a:r>
              <a:rPr lang="nl-NL" sz="3600" b="1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 descr="Afbeelding met muur, binnen, plafond&#10;&#10;Automatisch gegenereerde beschrijving">
            <a:extLst>
              <a:ext uri="{FF2B5EF4-FFF2-40B4-BE49-F238E27FC236}">
                <a16:creationId xmlns:a16="http://schemas.microsoft.com/office/drawing/2014/main" id="{2D000EB5-FD6A-46F4-B7C8-54AA63B63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2" t="17982" r="27085" b="23902"/>
          <a:stretch/>
        </p:blipFill>
        <p:spPr>
          <a:xfrm>
            <a:off x="7711756" y="1392572"/>
            <a:ext cx="3695873" cy="2432808"/>
          </a:xfrm>
          <a:prstGeom prst="rect">
            <a:avLst/>
          </a:prstGeom>
        </p:spPr>
      </p:pic>
      <p:pic>
        <p:nvPicPr>
          <p:cNvPr id="22" name="Afbeelding 21" descr="Afbeelding met tekst&#10;&#10;Automatisch gegenereerde beschrijving">
            <a:extLst>
              <a:ext uri="{FF2B5EF4-FFF2-40B4-BE49-F238E27FC236}">
                <a16:creationId xmlns:a16="http://schemas.microsoft.com/office/drawing/2014/main" id="{B5634406-F03F-4D29-A422-01943041F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5" y="1031846"/>
            <a:ext cx="6388683" cy="47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4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 descr="Afbeelding met binnen, muur, vloer, kamer&#10;&#10;Automatisch gegenereerde beschrijving">
            <a:extLst>
              <a:ext uri="{FF2B5EF4-FFF2-40B4-BE49-F238E27FC236}">
                <a16:creationId xmlns:a16="http://schemas.microsoft.com/office/drawing/2014/main" id="{1CFA6365-5026-4D15-9E1A-3479F8656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r="8804" b="57336"/>
          <a:stretch/>
        </p:blipFill>
        <p:spPr>
          <a:xfrm>
            <a:off x="7097086" y="1031846"/>
            <a:ext cx="3355597" cy="2338524"/>
          </a:xfrm>
          <a:prstGeom prst="rect">
            <a:avLst/>
          </a:prstGeom>
        </p:spPr>
      </p:pic>
      <p:pic>
        <p:nvPicPr>
          <p:cNvPr id="9" name="Afbeelding 8" descr="Afbeelding met tekst, monitor, binnen, scherm&#10;&#10;Automatisch gegenereerde beschrijving">
            <a:extLst>
              <a:ext uri="{FF2B5EF4-FFF2-40B4-BE49-F238E27FC236}">
                <a16:creationId xmlns:a16="http://schemas.microsoft.com/office/drawing/2014/main" id="{023BFCEF-47C2-4CF9-AFE9-187D8B07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8" y="1031846"/>
            <a:ext cx="5710109" cy="42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4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solidFill>
                  <a:srgbClr val="FF5A00"/>
                </a:solidFill>
              </a:rPr>
              <a:t>5. Schimmel door koudebrug</a:t>
            </a:r>
            <a:endParaRPr lang="nl-NL" sz="3600" b="1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13" name="Afbeelding 12" descr="Afbeelding met tekst, licht&#10;&#10;Automatisch gegenereerde beschrijving">
            <a:extLst>
              <a:ext uri="{FF2B5EF4-FFF2-40B4-BE49-F238E27FC236}">
                <a16:creationId xmlns:a16="http://schemas.microsoft.com/office/drawing/2014/main" id="{A774675B-190C-4602-A076-63E58ED1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" y="1120631"/>
            <a:ext cx="6392409" cy="47943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55F220-E413-4457-9D36-0163E7353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29" y="1722102"/>
            <a:ext cx="36099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5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6. Waterzijdig inregelen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Uitleg waterzijdig inregelen: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6A86FA2-996F-4A6F-AFDC-04215BC42759}"/>
              </a:ext>
            </a:extLst>
          </p:cNvPr>
          <p:cNvSpPr txBox="1"/>
          <p:nvPr/>
        </p:nvSpPr>
        <p:spPr>
          <a:xfrm>
            <a:off x="609600" y="1792447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https://www.youtube.com/watch?v=WfytTzfl8TE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7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7. Isolatie en tochtwering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Hierover valt veel te vertellen.</a:t>
            </a:r>
          </a:p>
          <a:p>
            <a:r>
              <a:rPr lang="nl-NL" sz="2400" dirty="0">
                <a:solidFill>
                  <a:srgbClr val="FF5A00"/>
                </a:solidFill>
              </a:rPr>
              <a:t>Hierop wil ik ingaan in de workshops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Aanvullend onderzoek en advies is mogelijk</a:t>
            </a:r>
          </a:p>
        </p:txBody>
      </p:sp>
      <p:pic>
        <p:nvPicPr>
          <p:cNvPr id="4" name="Afbeelding 3" descr="Afbeelding met persoon, staand, person&#10;&#10;Automatisch gegenereerde beschrijving">
            <a:extLst>
              <a:ext uri="{FF2B5EF4-FFF2-40B4-BE49-F238E27FC236}">
                <a16:creationId xmlns:a16="http://schemas.microsoft.com/office/drawing/2014/main" id="{9C14978C-34A4-44FC-B170-7647CCA9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13" y="2841547"/>
            <a:ext cx="3121152" cy="3121152"/>
          </a:xfrm>
          <a:prstGeom prst="rect">
            <a:avLst/>
          </a:prstGeom>
        </p:spPr>
      </p:pic>
      <p:pic>
        <p:nvPicPr>
          <p:cNvPr id="7" name="Afbeelding 6" descr="Afbeelding met persoon, lucht, buiten&#10;&#10;Automatisch gegenereerde beschrijving">
            <a:extLst>
              <a:ext uri="{FF2B5EF4-FFF2-40B4-BE49-F238E27FC236}">
                <a16:creationId xmlns:a16="http://schemas.microsoft.com/office/drawing/2014/main" id="{660209AD-04D7-40E0-A35B-18837B46F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75" y="2841547"/>
            <a:ext cx="3630168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1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En nu </a:t>
            </a: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uw huis?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664506"/>
            <a:ext cx="67644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Uitbreiding van uw woning?</a:t>
            </a:r>
          </a:p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Wij helpen u graag!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www.lbs63.nl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hlinkClick r:id="rId3"/>
              </a:rPr>
              <a:t>info@lbs63.n</a:t>
            </a:r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024-3554624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Bezoek ons 0-op-de-meter demohuis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Landbouwstraat 63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6532 VP Nijmegen 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(op afspraak)</a:t>
            </a:r>
          </a:p>
          <a:p>
            <a:endParaRPr lang="nl-NL" sz="2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8434" name="Picture 2" descr="Tussenwoning Nijmegen">
            <a:extLst>
              <a:ext uri="{FF2B5EF4-FFF2-40B4-BE49-F238E27FC236}">
                <a16:creationId xmlns:a16="http://schemas.microsoft.com/office/drawing/2014/main" id="{1FB15B22-CFE6-9C43-BE74-746671EB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35" y="3719944"/>
            <a:ext cx="3603660" cy="24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52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776309" y="1914531"/>
            <a:ext cx="7976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b="1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CO2 en vochtgestuurd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Veel minder maar betere ventilatie!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Energiezuinig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Type ventilatiesysteem: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Mechanische ventilatie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geïsoleerde roosters in ramen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Balansventilatie 	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 juist </a:t>
            </a:r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geen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 roosters in ramen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m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et warmteterugwinning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	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 en koeling in de zomer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C7B448-867C-9C4A-9BD0-FB952A7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84" y="3660290"/>
            <a:ext cx="3999962" cy="24446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A3E2D-852A-7B44-9C32-70B983B51012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Energiezuinig ventilatiesysteem</a:t>
            </a:r>
          </a:p>
        </p:txBody>
      </p:sp>
    </p:spTree>
    <p:extLst>
      <p:ext uri="{BB962C8B-B14F-4D97-AF65-F5344CB8AC3E}">
        <p14:creationId xmlns:p14="http://schemas.microsoft.com/office/powerpoint/2010/main" val="34461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606B03C-6D47-7948-97E4-BA3DE2F0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79" y="1779965"/>
            <a:ext cx="7221087" cy="43366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E5560A-2E8D-B643-B7D8-7A78D534B446}"/>
              </a:ext>
            </a:extLst>
          </p:cNvPr>
          <p:cNvSpPr txBox="1">
            <a:spLocks/>
          </p:cNvSpPr>
          <p:nvPr/>
        </p:nvSpPr>
        <p:spPr>
          <a:xfrm>
            <a:off x="4301979" y="732180"/>
            <a:ext cx="7201335" cy="848139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Verbruik</a:t>
            </a:r>
            <a:endParaRPr lang="nl-NL" sz="3000">
              <a:solidFill>
                <a:srgbClr val="225F78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8BE7EB5-0C14-D34A-9181-F8BE902FDCEC}"/>
              </a:ext>
            </a:extLst>
          </p:cNvPr>
          <p:cNvSpPr txBox="1">
            <a:spLocks/>
          </p:cNvSpPr>
          <p:nvPr/>
        </p:nvSpPr>
        <p:spPr>
          <a:xfrm>
            <a:off x="405319" y="12762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Energie-huishouding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445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D37439-B89D-044D-96E5-DED1699B7B55}"/>
              </a:ext>
            </a:extLst>
          </p:cNvPr>
          <p:cNvSpPr txBox="1"/>
          <p:nvPr/>
        </p:nvSpPr>
        <p:spPr>
          <a:xfrm>
            <a:off x="9302483" y="5732206"/>
            <a:ext cx="26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www.zonatlas.nl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AA7B70-6BFC-4145-9762-D6F5F02F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09" y="2022540"/>
            <a:ext cx="6495038" cy="37096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2913A7-125D-9941-BCDC-F148A024A8FD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Dakpotentieel</a:t>
            </a:r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7799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15920" y="1733262"/>
            <a:ext cx="67644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Verwarmen water in boiler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Minder schaduwgevoelig dan zonnepaneel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Opbrengst per m2 is hoger dan zonnepaneel</a:t>
            </a:r>
          </a:p>
          <a:p>
            <a:endParaRPr lang="nl-NL" sz="2800" b="1" dirty="0">
              <a:solidFill>
                <a:srgbClr val="1D1A37"/>
              </a:solidFill>
            </a:endParaRPr>
          </a:p>
          <a:p>
            <a:endParaRPr lang="nl-NL" b="1" dirty="0">
              <a:solidFill>
                <a:srgbClr val="1D1A37"/>
              </a:solidFill>
            </a:endParaRPr>
          </a:p>
        </p:txBody>
      </p:sp>
      <p:pic>
        <p:nvPicPr>
          <p:cNvPr id="16386" name="Picture 2" descr="Vlakke plaat collector | Thermic 253 | Installatiegemak | Zwart | Aluminium">
            <a:extLst>
              <a:ext uri="{FF2B5EF4-FFF2-40B4-BE49-F238E27FC236}">
                <a16:creationId xmlns:a16="http://schemas.microsoft.com/office/drawing/2014/main" id="{A5445079-AFAA-1C47-871B-791B1BD2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77" y="3675137"/>
            <a:ext cx="2415116" cy="24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Zonnecollectoren - Wat is een zonnecollector?">
            <a:extLst>
              <a:ext uri="{FF2B5EF4-FFF2-40B4-BE49-F238E27FC236}">
                <a16:creationId xmlns:a16="http://schemas.microsoft.com/office/drawing/2014/main" id="{4CDEB1B6-ED8D-D040-8FF9-2D857440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58" y="3694274"/>
            <a:ext cx="3616037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AD1FE-E80A-C94A-BB69-CECC32C0BB2B}"/>
              </a:ext>
            </a:extLst>
          </p:cNvPr>
          <p:cNvSpPr txBox="1">
            <a:spLocks/>
          </p:cNvSpPr>
          <p:nvPr/>
        </p:nvSpPr>
        <p:spPr>
          <a:xfrm>
            <a:off x="3838095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Collectoren / </a:t>
            </a: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heatpipes</a:t>
            </a: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 / zonneboiler</a:t>
            </a:r>
          </a:p>
        </p:txBody>
      </p:sp>
    </p:spTree>
    <p:extLst>
      <p:ext uri="{BB962C8B-B14F-4D97-AF65-F5344CB8AC3E}">
        <p14:creationId xmlns:p14="http://schemas.microsoft.com/office/powerpoint/2010/main" val="1020170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Zonne-energie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1725576"/>
            <a:ext cx="67644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Zonnepanelen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Wekken elektriciteit op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Gevoelig voor schaduw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 hellend of plat dak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PV-T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Collector en zonnepaneel ineen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Meer zonne-energie per m2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Relatief duur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Thermische opbrengst voor verschillende doeleinden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Vaak als bron voor warmtepomp</a:t>
            </a: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7410" name="Picture 2" descr="Zeewolde, Smaragd. Oost west ligging op Sunbeam montagesysteem |  SchaapEnergy">
            <a:extLst>
              <a:ext uri="{FF2B5EF4-FFF2-40B4-BE49-F238E27FC236}">
                <a16:creationId xmlns:a16="http://schemas.microsoft.com/office/drawing/2014/main" id="{E8D52FCF-94FA-3E43-B5AC-D40AC731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43" y="2061135"/>
            <a:ext cx="2221152" cy="12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9CAA4C-D5DD-704A-A70C-7B09B7D6446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Zonne-energie: PV of PV-T</a:t>
            </a:r>
          </a:p>
        </p:txBody>
      </p:sp>
    </p:spTree>
    <p:extLst>
      <p:ext uri="{BB962C8B-B14F-4D97-AF65-F5344CB8AC3E}">
        <p14:creationId xmlns:p14="http://schemas.microsoft.com/office/powerpoint/2010/main" val="2658970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i="1" dirty="0">
                <a:latin typeface="Raleway" panose="020B0503030101060003" pitchFamily="34" charset="77"/>
              </a:rPr>
              <a:t>Installaties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60271" y="1516852"/>
            <a:ext cx="79763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haalt warmte uit lucht, bodem of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Dat kost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hoog bij lage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laag bij hoge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Boiler voor warm tapwater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1BDC75-6B33-FE42-97DB-8C136D0BCBE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3769" y="3313943"/>
            <a:ext cx="7917884" cy="32912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C97C02-C340-F34E-B3C3-99C073A1E0F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Warmtepomp</a:t>
            </a:r>
          </a:p>
        </p:txBody>
      </p:sp>
    </p:spTree>
    <p:extLst>
      <p:ext uri="{BB962C8B-B14F-4D97-AF65-F5344CB8AC3E}">
        <p14:creationId xmlns:p14="http://schemas.microsoft.com/office/powerpoint/2010/main" val="2092655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27704" y="1835962"/>
            <a:ext cx="79763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Bron is meestal lucht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alleen als buitencondities goed zijn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Besparing ca. 30-50% gasverbruik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Kost ook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4338" name="Picture 2" descr="Hybride warmtepomp: Werking, voordelen &amp; prijs voor een Hybrde pomp">
            <a:extLst>
              <a:ext uri="{FF2B5EF4-FFF2-40B4-BE49-F238E27FC236}">
                <a16:creationId xmlns:a16="http://schemas.microsoft.com/office/drawing/2014/main" id="{E30DF3C7-A1E5-694D-9143-30A44225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3159907"/>
            <a:ext cx="68961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0557E1-8909-114F-9B54-1B238FB90288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Hybride Warmtepomp</a:t>
            </a:r>
          </a:p>
        </p:txBody>
      </p:sp>
    </p:spTree>
    <p:extLst>
      <p:ext uri="{BB962C8B-B14F-4D97-AF65-F5344CB8AC3E}">
        <p14:creationId xmlns:p14="http://schemas.microsoft.com/office/powerpoint/2010/main" val="247289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Energie-huishouding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	</a:t>
            </a:r>
            <a:r>
              <a:rPr lang="nl-NL" sz="1800">
                <a:solidFill>
                  <a:srgbClr val="1D1A37"/>
                </a:solidFill>
                <a:latin typeface="Raleway" panose="020B0503030101060003" pitchFamily="34" charset="77"/>
              </a:rPr>
              <a:t>Met 6 zonnepanelen</a:t>
            </a: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B78A405-7F4E-5C4A-84C8-7D787A75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13"/>
          <a:stretch/>
        </p:blipFill>
        <p:spPr>
          <a:xfrm>
            <a:off x="3996722" y="2130136"/>
            <a:ext cx="7828133" cy="27736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D8E51D-C709-314A-9152-CD97234D4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722" y="5172701"/>
            <a:ext cx="1879600" cy="901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20C51F-FA25-A44E-A73C-5072613DCCD5}"/>
              </a:ext>
            </a:extLst>
          </p:cNvPr>
          <p:cNvSpPr txBox="1">
            <a:spLocks/>
          </p:cNvSpPr>
          <p:nvPr/>
        </p:nvSpPr>
        <p:spPr>
          <a:xfrm>
            <a:off x="3922896" y="7168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Door het jaar heen</a:t>
            </a:r>
            <a:endParaRPr lang="nl-NL" sz="3000">
              <a:solidFill>
                <a:srgbClr val="1D1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803822" y="7730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Comfort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BD6230-C544-A744-B7B5-928404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517" y="2003441"/>
            <a:ext cx="6146902" cy="40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Veel gaten en openingen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A61A5B7-99FA-174D-844D-5C770485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53" y="2039003"/>
            <a:ext cx="3008953" cy="19590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B82949-1711-5949-ADB6-B207ACB0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28" y="2036053"/>
            <a:ext cx="3042226" cy="19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0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Vocht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803822" y="761067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225F78"/>
                </a:solidFill>
                <a:latin typeface="Raleway" panose="020B0503030101060003" pitchFamily="34" charset="77"/>
              </a:rPr>
              <a:t>Van douchen, koken, wassen en…..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BD6230-C544-A744-B7B5-928404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47941" y="1984889"/>
            <a:ext cx="2201973" cy="1460004"/>
          </a:xfrm>
          <a:prstGeom prst="rect">
            <a:avLst/>
          </a:prstGeom>
        </p:spPr>
      </p:pic>
      <p:pic>
        <p:nvPicPr>
          <p:cNvPr id="1026" name="Picture 2" descr="Wasrek Boven Trapgat XPY45 - AGBC">
            <a:extLst>
              <a:ext uri="{FF2B5EF4-FFF2-40B4-BE49-F238E27FC236}">
                <a16:creationId xmlns:a16="http://schemas.microsoft.com/office/drawing/2014/main" id="{C56D2B28-B59D-7A4A-B553-B16F559B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1984889"/>
            <a:ext cx="2423967" cy="18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cht/schimmel muur slaapkamer/badkamer - lek bad/douche? | KLUSIDEE.NL">
            <a:extLst>
              <a:ext uri="{FF2B5EF4-FFF2-40B4-BE49-F238E27FC236}">
                <a16:creationId xmlns:a16="http://schemas.microsoft.com/office/drawing/2014/main" id="{296C64B3-5BD2-4840-9619-86533618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6" y="1984889"/>
            <a:ext cx="2008576" cy="26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ergiezuinig koken | Consumentenbond">
            <a:extLst>
              <a:ext uri="{FF2B5EF4-FFF2-40B4-BE49-F238E27FC236}">
                <a16:creationId xmlns:a16="http://schemas.microsoft.com/office/drawing/2014/main" id="{155E2B5D-982C-C84B-A588-0B8CACED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39" y="4483892"/>
            <a:ext cx="2423968" cy="16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ie Bejaarde Dames Die Koffie Drinken Stock Foto - Afbeelding bestaande  uit cafetaria, binnen: 85027994">
            <a:extLst>
              <a:ext uri="{FF2B5EF4-FFF2-40B4-BE49-F238E27FC236}">
                <a16:creationId xmlns:a16="http://schemas.microsoft.com/office/drawing/2014/main" id="{24D2EC96-3462-034A-B39A-299ED9E4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6" y="4551731"/>
            <a:ext cx="2423968" cy="161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Natuurlijke ventilatie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51A18F5-0B51-054B-9788-18DDB111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33" y="2065814"/>
            <a:ext cx="6174667" cy="405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7173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LBS63">
      <a:dk1>
        <a:srgbClr val="3F493A"/>
      </a:dk1>
      <a:lt1>
        <a:srgbClr val="FFFFFF"/>
      </a:lt1>
      <a:dk2>
        <a:srgbClr val="675E47"/>
      </a:dk2>
      <a:lt2>
        <a:srgbClr val="DFDCB7"/>
      </a:lt2>
      <a:accent1>
        <a:srgbClr val="3F493A"/>
      </a:accent1>
      <a:accent2>
        <a:srgbClr val="384050"/>
      </a:accent2>
      <a:accent3>
        <a:srgbClr val="DB5832"/>
      </a:accent3>
      <a:accent4>
        <a:srgbClr val="B63438"/>
      </a:accent4>
      <a:accent5>
        <a:srgbClr val="1D1A37"/>
      </a:accent5>
      <a:accent6>
        <a:srgbClr val="79685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{570AB403-D054-CD4C-B94D-A936B303BD39}tf10001124</Template>
  <TotalTime>27655</TotalTime>
  <Words>1112</Words>
  <Application>Microsoft Macintosh PowerPoint</Application>
  <PresentationFormat>Breedbeeld</PresentationFormat>
  <Paragraphs>404</Paragraphs>
  <Slides>44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44</vt:i4>
      </vt:variant>
    </vt:vector>
  </HeadingPairs>
  <TitlesOfParts>
    <vt:vector size="51" baseType="lpstr">
      <vt:lpstr>Arial</vt:lpstr>
      <vt:lpstr>Calibri</vt:lpstr>
      <vt:lpstr>Corbel</vt:lpstr>
      <vt:lpstr>Raleway</vt:lpstr>
      <vt:lpstr>Wingdings 2</vt:lpstr>
      <vt:lpstr>Frame</vt:lpstr>
      <vt:lpstr>Office-thema</vt:lpstr>
      <vt:lpstr>PowerPoint-presentatie</vt:lpstr>
      <vt:lpstr>Onderwerpen</vt:lpstr>
      <vt:lpstr>  Jullie wensen     Jullie ongemakken       </vt:lpstr>
      <vt:lpstr>PowerPoint-presentatie</vt:lpstr>
      <vt:lpstr>Energie-huishouding </vt:lpstr>
      <vt:lpstr>Naden en kieren</vt:lpstr>
      <vt:lpstr>Naden en kieren</vt:lpstr>
      <vt:lpstr>Vocht</vt:lpstr>
      <vt:lpstr>Ventileren</vt:lpstr>
      <vt:lpstr>Ventileren</vt:lpstr>
      <vt:lpstr>Ventileren</vt:lpstr>
      <vt:lpstr> Advies  Isolatie  </vt:lpstr>
      <vt:lpstr>       Subsidie vanaf 1-1-1-2021             </vt:lpstr>
      <vt:lpstr>       Subsidie vanaf 1-1-1-2021             </vt:lpstr>
      <vt:lpstr>Onderwerpen:</vt:lpstr>
      <vt:lpstr>1. Spouwmuurisolatie:</vt:lpstr>
      <vt:lpstr>1. Spouwmuurisolatie:</vt:lpstr>
      <vt:lpstr>1. Spouwmuurisolatie:</vt:lpstr>
      <vt:lpstr>2. Voegwerk:</vt:lpstr>
      <vt:lpstr>2. Voegwerk:</vt:lpstr>
      <vt:lpstr>3. Buitenplafond bij voordeur:</vt:lpstr>
      <vt:lpstr>3. Buitenplafond bij voordeur :</vt:lpstr>
      <vt:lpstr>4. Vervangen glas:</vt:lpstr>
      <vt:lpstr>4. Vervangen glas:</vt:lpstr>
      <vt:lpstr>4. Vervangen glas:</vt:lpstr>
      <vt:lpstr>4. Vervangen glas:</vt:lpstr>
      <vt:lpstr>5. Balkon</vt:lpstr>
      <vt:lpstr>5. Koudebruggen en schimmel</vt:lpstr>
      <vt:lpstr>5. Oorzaken schimmel:</vt:lpstr>
      <vt:lpstr>5. Oorzaken schimmel:</vt:lpstr>
      <vt:lpstr>5. Oorzaken schimmel:</vt:lpstr>
      <vt:lpstr>5. Oorzaken schimmel:</vt:lpstr>
      <vt:lpstr>5. Schimmel door koudebrug  (= onvoldoende geïsoleerd detail):</vt:lpstr>
      <vt:lpstr>5. Schimmel door koudebrug</vt:lpstr>
      <vt:lpstr>5. Schimmel door koudebrug</vt:lpstr>
      <vt:lpstr>6. Waterzijdig inregelen</vt:lpstr>
      <vt:lpstr>7. Isolatie en tochtwering</vt:lpstr>
      <vt:lpstr> En nu  uw huis?  </vt:lpstr>
      <vt:lpstr>  Advies  Installaties  </vt:lpstr>
      <vt:lpstr>Zonne-energie  </vt:lpstr>
      <vt:lpstr>  Zonne-energie  </vt:lpstr>
      <vt:lpstr> Advies  Zonne-energie  </vt:lpstr>
      <vt:lpstr>  Installaties  </vt:lpstr>
      <vt:lpstr>  Advies  Installaties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Schenkelaars</dc:creator>
  <cp:lastModifiedBy>Esther Schenkelaars</cp:lastModifiedBy>
  <cp:revision>161</cp:revision>
  <dcterms:created xsi:type="dcterms:W3CDTF">2020-08-25T08:19:07Z</dcterms:created>
  <dcterms:modified xsi:type="dcterms:W3CDTF">2021-01-19T16:13:56Z</dcterms:modified>
</cp:coreProperties>
</file>